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56" r:id="rId2"/>
    <p:sldId id="276" r:id="rId3"/>
    <p:sldId id="273" r:id="rId4"/>
    <p:sldId id="259" r:id="rId5"/>
    <p:sldId id="263" r:id="rId6"/>
    <p:sldId id="271" r:id="rId7"/>
    <p:sldId id="272" r:id="rId8"/>
    <p:sldId id="275" r:id="rId9"/>
    <p:sldId id="283" r:id="rId10"/>
    <p:sldId id="284" r:id="rId11"/>
    <p:sldId id="286" r:id="rId12"/>
    <p:sldId id="262" r:id="rId13"/>
    <p:sldId id="260" r:id="rId14"/>
    <p:sldId id="277" r:id="rId15"/>
    <p:sldId id="270" r:id="rId16"/>
    <p:sldId id="281" r:id="rId17"/>
    <p:sldId id="282" r:id="rId18"/>
    <p:sldId id="268" r:id="rId19"/>
    <p:sldId id="285" r:id="rId20"/>
    <p:sldId id="279" r:id="rId21"/>
    <p:sldId id="257" r:id="rId22"/>
    <p:sldId id="288" r:id="rId23"/>
    <p:sldId id="289" r:id="rId24"/>
    <p:sldId id="287" r:id="rId25"/>
    <p:sldId id="278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DFFF3-CD46-4EDA-8B3B-FE7C6C83C1DD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FFD5B9-BCA3-4D3D-A1AB-97D1EC0E81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278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258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51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301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459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460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955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70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568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611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509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9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47AF-0CD6-442F-88AD-1FB67933FECF}" type="datetimeFigureOut">
              <a:rPr lang="en-US" smtClean="0"/>
              <a:t>10/18/2013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59EA9B-3370-4F76-AD22-FEA8152944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280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1470025"/>
          </a:xfrm>
        </p:spPr>
        <p:txBody>
          <a:bodyPr/>
          <a:lstStyle/>
          <a:p>
            <a:r>
              <a:rPr lang="en-US" dirty="0" smtClean="0"/>
              <a:t>Penn State Worthington Scranton</a:t>
            </a:r>
            <a:br>
              <a:rPr lang="en-US" dirty="0" smtClean="0"/>
            </a:br>
            <a:r>
              <a:rPr lang="en-US" dirty="0" smtClean="0"/>
              <a:t>Challenges and Opportunities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Penny Carlson</a:t>
            </a:r>
          </a:p>
          <a:p>
            <a:r>
              <a:rPr lang="en-US" sz="2800" dirty="0" smtClean="0"/>
              <a:t>Executive Director</a:t>
            </a:r>
          </a:p>
          <a:p>
            <a:r>
              <a:rPr lang="en-US" sz="2800" dirty="0" smtClean="0"/>
              <a:t>Academic Services and Assessment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52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00" y="152400"/>
            <a:ext cx="8712200" cy="653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25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Strategies to assist students and to enhance yield on offers will continue.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525963"/>
          </a:xfrm>
        </p:spPr>
        <p:txBody>
          <a:bodyPr/>
          <a:lstStyle/>
          <a:p>
            <a:r>
              <a:rPr lang="en-US" dirty="0" smtClean="0"/>
              <a:t>Further tuition differential at campuses </a:t>
            </a:r>
          </a:p>
          <a:p>
            <a:r>
              <a:rPr lang="en-US" dirty="0" smtClean="0"/>
              <a:t>Increased institutional support for scholarships</a:t>
            </a:r>
          </a:p>
          <a:p>
            <a:pPr lvl="1"/>
            <a:r>
              <a:rPr lang="en-US" dirty="0" smtClean="0"/>
              <a:t>Provost</a:t>
            </a:r>
          </a:p>
          <a:p>
            <a:pPr lvl="1"/>
            <a:r>
              <a:rPr lang="en-US" dirty="0" smtClean="0"/>
              <a:t>Chancellor</a:t>
            </a:r>
          </a:p>
          <a:p>
            <a:pPr lvl="1"/>
            <a:r>
              <a:rPr lang="en-US" dirty="0" smtClean="0"/>
              <a:t>Campus designated funds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65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5" y="2209800"/>
            <a:ext cx="451834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9407" y="2209800"/>
            <a:ext cx="4494594" cy="317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06400" y="381000"/>
            <a:ext cx="8229600" cy="1447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000" dirty="0" smtClean="0"/>
              <a:t>The market for traditional college- aged students is declining.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9529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5400"/>
            <a:ext cx="8813800" cy="6610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1846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New Baccalaureate admits have declined.</a:t>
            </a:r>
            <a:endParaRPr lang="en-US" dirty="0"/>
          </a:p>
        </p:txBody>
      </p:sp>
      <p:pic>
        <p:nvPicPr>
          <p:cNvPr id="4" name="image1.png" descr="image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800137"/>
            <a:ext cx="6629400" cy="4174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47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167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The decline in high school graduates within the PSWS service area is projected to continue through the decade.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25605"/>
            <a:ext cx="6585427" cy="395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295400" y="61838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PA Department of 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89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1" y="304799"/>
            <a:ext cx="8305798" cy="62293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0515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04800"/>
            <a:ext cx="8503708" cy="6377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646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majority of PSWS service area students are attending two and four year schools. </a:t>
            </a:r>
            <a:endParaRPr lang="en-US" dirty="0"/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042626" cy="42330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596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Non-traditional pathways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Thirty percent of service area population (29,208) has some college but no degree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Worthington Scranton has experienced growth at the upper level in baccalaureate programs delivered. </a:t>
            </a:r>
          </a:p>
          <a:p>
            <a:r>
              <a:rPr lang="en-US" dirty="0" smtClean="0"/>
              <a:t>Advanced standing new admits are increasing.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9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Profile of students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Demographic Projections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Challenges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Opportunities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10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Advanced standing students are increasing. </a:t>
            </a:r>
            <a:endParaRPr lang="en-US" dirty="0"/>
          </a:p>
        </p:txBody>
      </p:sp>
      <p:pic>
        <p:nvPicPr>
          <p:cNvPr id="4" name="image3.png" descr="image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1800137"/>
            <a:ext cx="7772400" cy="446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94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Rates</a:t>
            </a:r>
            <a:endParaRPr lang="en-US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1"/>
            <a:ext cx="6686184" cy="4018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524000" y="5943600"/>
            <a:ext cx="525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OPIA Six-Year Graduation Study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3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One year later…</a:t>
            </a:r>
            <a:br>
              <a:rPr lang="en-US" dirty="0" smtClean="0"/>
            </a:br>
            <a:r>
              <a:rPr lang="en-US" dirty="0" smtClean="0"/>
              <a:t>Fall 2011 to 2012 Fall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1270 – total enrollment</a:t>
            </a:r>
          </a:p>
          <a:p>
            <a:r>
              <a:rPr lang="en-US" dirty="0" smtClean="0"/>
              <a:t>49% (676) remained at WS</a:t>
            </a:r>
          </a:p>
          <a:p>
            <a:r>
              <a:rPr lang="en-US" b="1" dirty="0" smtClean="0"/>
              <a:t>27% (347) not enrolled at PSU</a:t>
            </a:r>
          </a:p>
          <a:p>
            <a:pPr lvl="1"/>
            <a:r>
              <a:rPr lang="en-US" b="1" dirty="0" smtClean="0"/>
              <a:t>2% (27) transferred to a 2-year school</a:t>
            </a:r>
          </a:p>
          <a:p>
            <a:pPr lvl="1"/>
            <a:r>
              <a:rPr lang="en-US" b="1" dirty="0" smtClean="0"/>
              <a:t>5% (60) transferred to an 4-year school</a:t>
            </a:r>
          </a:p>
          <a:p>
            <a:r>
              <a:rPr lang="en-US" dirty="0"/>
              <a:t>13% (161) </a:t>
            </a:r>
            <a:r>
              <a:rPr lang="en-US" dirty="0" smtClean="0"/>
              <a:t>graduated</a:t>
            </a:r>
          </a:p>
          <a:p>
            <a:r>
              <a:rPr lang="en-US" dirty="0" smtClean="0"/>
              <a:t>8% (97) transitioned to UP</a:t>
            </a:r>
          </a:p>
          <a:p>
            <a:r>
              <a:rPr lang="en-US" dirty="0" smtClean="0"/>
              <a:t>2% (27) transitioned to a CC campus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4420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Academic Performance of fall 2012 new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050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Total 367 students</a:t>
            </a:r>
          </a:p>
          <a:p>
            <a:pPr lvl="1"/>
            <a:r>
              <a:rPr lang="en-US" sz="3200" dirty="0" smtClean="0"/>
              <a:t>17% (63) earned  a GPA below 2.0 </a:t>
            </a:r>
          </a:p>
          <a:p>
            <a:pPr lvl="1"/>
            <a:r>
              <a:rPr lang="en-US" sz="3200" dirty="0" smtClean="0"/>
              <a:t>85% ( 299 ) earned fewer than 27.1 credits</a:t>
            </a:r>
          </a:p>
          <a:p>
            <a:pPr lvl="1"/>
            <a:r>
              <a:rPr lang="en-US" sz="3200" dirty="0" smtClean="0"/>
              <a:t>5,324 credits earned in aggregate</a:t>
            </a:r>
          </a:p>
          <a:p>
            <a:pPr lvl="1"/>
            <a:r>
              <a:rPr lang="en-US" sz="3200" dirty="0" smtClean="0"/>
              <a:t>1,125.5 credits received grades of D, F or W.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3396359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New technologies are demanding change.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525963"/>
          </a:xfrm>
        </p:spPr>
        <p:txBody>
          <a:bodyPr/>
          <a:lstStyle/>
          <a:p>
            <a:r>
              <a:rPr lang="en-US" dirty="0" smtClean="0"/>
              <a:t>Building capacity and supporting faculty who teach online</a:t>
            </a:r>
          </a:p>
          <a:p>
            <a:r>
              <a:rPr lang="en-US" dirty="0" smtClean="0"/>
              <a:t>Adapting to new technology systems: </a:t>
            </a:r>
          </a:p>
          <a:p>
            <a:pPr lvl="1"/>
            <a:r>
              <a:rPr lang="en-US" dirty="0" smtClean="0"/>
              <a:t>Project LionPath</a:t>
            </a:r>
          </a:p>
          <a:p>
            <a:pPr lvl="1"/>
            <a:r>
              <a:rPr lang="en-US" dirty="0" smtClean="0"/>
              <a:t>Course Substitution and Request System</a:t>
            </a:r>
          </a:p>
          <a:p>
            <a:pPr lvl="1"/>
            <a:r>
              <a:rPr lang="en-US" dirty="0" smtClean="0"/>
              <a:t>Certified Background Checking</a:t>
            </a:r>
          </a:p>
          <a:p>
            <a:pPr lvl="1"/>
            <a:r>
              <a:rPr lang="en-US" dirty="0" err="1" smtClean="0"/>
              <a:t>Alek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79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Maximum pathway for students with some college and </a:t>
            </a:r>
            <a:r>
              <a:rPr lang="en-US" dirty="0"/>
              <a:t>no </a:t>
            </a:r>
            <a:r>
              <a:rPr lang="en-US" dirty="0" smtClean="0"/>
              <a:t>degree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Continue </a:t>
            </a:r>
            <a:r>
              <a:rPr lang="en-US" dirty="0"/>
              <a:t>to enhance diversity on campus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Add new </a:t>
            </a:r>
            <a:r>
              <a:rPr lang="en-US" dirty="0"/>
              <a:t>undergraduate </a:t>
            </a:r>
            <a:r>
              <a:rPr lang="en-US" dirty="0" smtClean="0"/>
              <a:t>programming based on market demand and student interest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Build capacity for blended and online instruction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Collaborate with other campuses both in and out of the region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70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Worthington Scranton </a:t>
            </a:r>
            <a:br>
              <a:rPr lang="en-US" dirty="0" smtClean="0"/>
            </a:br>
            <a:r>
              <a:rPr lang="en-US" dirty="0" smtClean="0"/>
              <a:t>Enrollment Trend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861" y="1676400"/>
            <a:ext cx="7976703" cy="43433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089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Worthington Scranton Profile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1,178  fall 2013 official enrollment; 1,055 FTE</a:t>
            </a:r>
          </a:p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97% Pennsylvania residents; highest of any campus</a:t>
            </a:r>
          </a:p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80% attend full-time</a:t>
            </a:r>
          </a:p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72.5% traditional-aged (17-23) </a:t>
            </a:r>
          </a:p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47.5% are male</a:t>
            </a:r>
          </a:p>
          <a:p>
            <a:pPr marL="283464" lvl="1" defTabSz="457200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45% first-generation college students</a:t>
            </a:r>
          </a:p>
          <a:p>
            <a:pPr marL="283464" indent="-285750" defTabSz="457200">
              <a:spcBef>
                <a:spcPts val="1200"/>
              </a:spcBef>
            </a:pPr>
            <a:r>
              <a:rPr lang="en-US" sz="2800" dirty="0" smtClean="0"/>
              <a:t>16% from minority groups (25 % at CC in aggregate)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58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The campus serves students with modest income.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9663535"/>
              </p:ext>
            </p:extLst>
          </p:nvPr>
        </p:nvGraphicFramePr>
        <p:xfrm>
          <a:off x="609599" y="1981200"/>
          <a:ext cx="8077201" cy="35546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490"/>
                <a:gridCol w="1420169"/>
                <a:gridCol w="1508926"/>
                <a:gridCol w="1508928"/>
                <a:gridCol w="1597688"/>
              </a:tblGrid>
              <a:tr h="71296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Median</a:t>
                      </a:r>
                      <a:r>
                        <a:rPr lang="en-US" sz="2400" baseline="0" dirty="0" smtClean="0"/>
                        <a:t> Family Income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Pell Recipients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 Student Aid</a:t>
                      </a:r>
                    </a:p>
                    <a:p>
                      <a:r>
                        <a:rPr lang="en-US" sz="2400" dirty="0" smtClean="0"/>
                        <a:t>Recipients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Average Unmet Need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6590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Worthington</a:t>
                      </a:r>
                    </a:p>
                    <a:p>
                      <a:r>
                        <a:rPr lang="en-US" sz="2000" dirty="0" smtClean="0"/>
                        <a:t>Scranton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$48,096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45%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81%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$6,781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381855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All</a:t>
                      </a:r>
                      <a:r>
                        <a:rPr lang="en-US" sz="2000" baseline="0" dirty="0" smtClean="0"/>
                        <a:t> Commonwealth Campuses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$54,743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38%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82%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$7,810</a:t>
                      </a:r>
                      <a:endParaRPr lang="en-US" sz="2000" dirty="0"/>
                    </a:p>
                  </a:txBody>
                  <a:tcPr/>
                </a:tc>
              </a:tr>
              <a:tr h="6590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University Park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$90,179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72%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$9,054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968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Students by Degree Type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8039841"/>
              </p:ext>
            </p:extLst>
          </p:nvPr>
        </p:nvGraphicFramePr>
        <p:xfrm>
          <a:off x="914400" y="2362200"/>
          <a:ext cx="7162800" cy="12896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181"/>
                <a:gridCol w="1920575"/>
                <a:gridCol w="1479787"/>
                <a:gridCol w="206225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Provisional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Non-degree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Associate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Baccalaureate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28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61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219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870</a:t>
                      </a:r>
                      <a:endParaRPr lang="en-US" sz="2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2%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5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19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74</a:t>
                      </a:r>
                      <a:r>
                        <a:rPr 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699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chemeClr val="bg1"/>
                </a:solidFill>
              </a:rPr>
              <a:t>Growth areas include students ranging in age from 20 to 29. </a:t>
            </a:r>
            <a:endParaRPr lang="en-US" sz="4000" b="1" dirty="0">
              <a:solidFill>
                <a:schemeClr val="bg1"/>
              </a:solidFill>
            </a:endParaRPr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828799"/>
            <a:ext cx="7875380" cy="4449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842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Campus is experiencing growth in minority groups.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2852262"/>
              </p:ext>
            </p:extLst>
          </p:nvPr>
        </p:nvGraphicFramePr>
        <p:xfrm>
          <a:off x="1143000" y="2133600"/>
          <a:ext cx="7162799" cy="40957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90244"/>
                <a:gridCol w="1244242"/>
                <a:gridCol w="1076102"/>
                <a:gridCol w="252211"/>
              </a:tblGrid>
              <a:tr h="283527">
                <a:tc>
                  <a:txBody>
                    <a:bodyPr/>
                    <a:lstStyle/>
                    <a:p>
                      <a:pPr algn="l" fontAlgn="t"/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2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Race/Ethnicity</a:t>
                      </a:r>
                      <a:endParaRPr lang="en-US" sz="2000" b="0" i="0" u="none" strike="noStrike" dirty="0">
                        <a:solidFill>
                          <a:srgbClr val="003366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FA09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en-US" sz="2000" u="none" strike="noStrike">
                          <a:effectLst/>
                        </a:rPr>
                        <a:t>FA13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American Indian or Alaska Native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</a:rPr>
                        <a:t>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Asian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>
                          <a:solidFill>
                            <a:srgbClr val="C00000"/>
                          </a:solidFill>
                          <a:effectLst/>
                        </a:rPr>
                        <a:t>21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>
                          <a:solidFill>
                            <a:srgbClr val="C00000"/>
                          </a:solidFill>
                          <a:effectLst/>
                        </a:rPr>
                        <a:t>52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Black or African American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17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31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>
                          <a:solidFill>
                            <a:srgbClr val="C00000"/>
                          </a:solidFill>
                          <a:effectLst/>
                        </a:rPr>
                        <a:t>Hispanic/Latino</a:t>
                      </a:r>
                      <a:endParaRPr lang="en-US" sz="2000" b="1" i="0" u="none" strike="noStrike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40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51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International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8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Native Hawaiian or Other Pacific Islander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 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1</a:t>
                      </a:r>
                      <a:endParaRPr lang="en-US" sz="2000" b="1" i="0" u="none" strike="noStrike" dirty="0">
                        <a:solidFill>
                          <a:srgbClr val="C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Race/Ethnicity Unknown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</a:rPr>
                        <a:t>51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17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>
                          <a:effectLst/>
                        </a:rPr>
                        <a:t>Two or More Races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18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White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1,075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910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6564">
                <a:tc>
                  <a:txBody>
                    <a:bodyPr/>
                    <a:lstStyle/>
                    <a:p>
                      <a:pPr algn="l" fontAlgn="t"/>
                      <a:r>
                        <a:rPr lang="en-US" sz="2000" u="none" strike="noStrike" dirty="0">
                          <a:effectLst/>
                        </a:rPr>
                        <a:t>Grand Total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>
                          <a:effectLst/>
                        </a:rPr>
                        <a:t>1,224</a:t>
                      </a:r>
                      <a:endParaRPr lang="en-US" sz="2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r" fontAlgn="t"/>
                      <a:r>
                        <a:rPr lang="en-US" sz="2000" u="none" strike="noStrike" dirty="0">
                          <a:effectLst/>
                        </a:rPr>
                        <a:t>1,089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69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National attention to gainful employment, student debt, etc. </a:t>
            </a:r>
          </a:p>
          <a:p>
            <a:r>
              <a:rPr lang="en-US" dirty="0"/>
              <a:t>High </a:t>
            </a:r>
            <a:r>
              <a:rPr lang="en-US" dirty="0" smtClean="0"/>
              <a:t>PSU tuition </a:t>
            </a:r>
            <a:r>
              <a:rPr lang="en-US" dirty="0"/>
              <a:t>cost </a:t>
            </a:r>
          </a:p>
          <a:p>
            <a:r>
              <a:rPr lang="en-US" dirty="0" smtClean="0"/>
              <a:t>Responding to the demographic decline</a:t>
            </a:r>
          </a:p>
          <a:p>
            <a:r>
              <a:rPr lang="en-US" dirty="0" smtClean="0"/>
              <a:t>Increasing market share</a:t>
            </a:r>
          </a:p>
          <a:p>
            <a:r>
              <a:rPr lang="en-US" dirty="0" smtClean="0"/>
              <a:t>Providing assistance to students with poor preparation</a:t>
            </a:r>
          </a:p>
          <a:p>
            <a:r>
              <a:rPr lang="en-US" dirty="0"/>
              <a:t>Adjusting to the advanced technologies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70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613</TotalTime>
  <Words>563</Words>
  <Application>Microsoft Office PowerPoint</Application>
  <PresentationFormat>On-screen Show (4:3)</PresentationFormat>
  <Paragraphs>146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Penn State Worthington Scranton Challenges and Opportunities</vt:lpstr>
      <vt:lpstr>Topics</vt:lpstr>
      <vt:lpstr>Worthington Scranton  Enrollment Trend</vt:lpstr>
      <vt:lpstr>Worthington Scranton Profile</vt:lpstr>
      <vt:lpstr>The campus serves students with modest income.</vt:lpstr>
      <vt:lpstr>Students by Degree Type</vt:lpstr>
      <vt:lpstr>Growth areas include students ranging in age from 20 to 29. </vt:lpstr>
      <vt:lpstr>Campus is experiencing growth in minority groups. </vt:lpstr>
      <vt:lpstr>Challenges</vt:lpstr>
      <vt:lpstr>PowerPoint Presentation</vt:lpstr>
      <vt:lpstr>Strategies to assist students and to enhance yield on offers will continue. </vt:lpstr>
      <vt:lpstr>PowerPoint Presentation</vt:lpstr>
      <vt:lpstr>PowerPoint Presentation</vt:lpstr>
      <vt:lpstr>New Baccalaureate admits have declined.</vt:lpstr>
      <vt:lpstr> The decline in high school graduates within the PSWS service area is projected to continue through the decade.  </vt:lpstr>
      <vt:lpstr>PowerPoint Presentation</vt:lpstr>
      <vt:lpstr>PowerPoint Presentation</vt:lpstr>
      <vt:lpstr>The majority of PSWS service area students are attending two and four year schools. </vt:lpstr>
      <vt:lpstr>Non-traditional pathways</vt:lpstr>
      <vt:lpstr>Advanced standing students are increasing. </vt:lpstr>
      <vt:lpstr>Graduation Rates</vt:lpstr>
      <vt:lpstr>One year later… Fall 2011 to 2012 Fall</vt:lpstr>
      <vt:lpstr>Academic Performance of fall 2012 new students</vt:lpstr>
      <vt:lpstr>New technologies are demanding change. </vt:lpstr>
      <vt:lpstr>Opportunities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Carlson, Penny</dc:creator>
  <cp:lastModifiedBy>Marianne Gable</cp:lastModifiedBy>
  <cp:revision>44</cp:revision>
  <dcterms:created xsi:type="dcterms:W3CDTF">2013-10-16T15:19:22Z</dcterms:created>
  <dcterms:modified xsi:type="dcterms:W3CDTF">2013-10-18T12:21:48Z</dcterms:modified>
</cp:coreProperties>
</file>