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58" r:id="rId3"/>
  </p:sldIdLst>
  <p:sldSz cx="32918400" cy="43891200"/>
  <p:notesSz cx="7315200" cy="9601200"/>
  <p:defaultTextStyle>
    <a:defPPr>
      <a:defRPr lang="en-US"/>
    </a:defPPr>
    <a:lvl1pPr algn="l" rtl="0" eaLnBrk="0" fontAlgn="base" hangingPunct="0">
      <a:spcBef>
        <a:spcPct val="0"/>
      </a:spcBef>
      <a:spcAft>
        <a:spcPct val="0"/>
      </a:spcAft>
      <a:defRPr sz="4666" b="1" kern="1200">
        <a:solidFill>
          <a:srgbClr val="003399"/>
        </a:solidFill>
        <a:latin typeface="Arial" panose="020B0604020202020204" pitchFamily="34" charset="0"/>
        <a:ea typeface="+mn-ea"/>
        <a:cs typeface="+mn-cs"/>
      </a:defRPr>
    </a:lvl1pPr>
    <a:lvl2pPr marL="533370" algn="l" rtl="0" eaLnBrk="0" fontAlgn="base" hangingPunct="0">
      <a:spcBef>
        <a:spcPct val="0"/>
      </a:spcBef>
      <a:spcAft>
        <a:spcPct val="0"/>
      </a:spcAft>
      <a:defRPr sz="4666" b="1" kern="1200">
        <a:solidFill>
          <a:srgbClr val="003399"/>
        </a:solidFill>
        <a:latin typeface="Arial" panose="020B0604020202020204" pitchFamily="34" charset="0"/>
        <a:ea typeface="+mn-ea"/>
        <a:cs typeface="+mn-cs"/>
      </a:defRPr>
    </a:lvl2pPr>
    <a:lvl3pPr marL="1066739" algn="l" rtl="0" eaLnBrk="0" fontAlgn="base" hangingPunct="0">
      <a:spcBef>
        <a:spcPct val="0"/>
      </a:spcBef>
      <a:spcAft>
        <a:spcPct val="0"/>
      </a:spcAft>
      <a:defRPr sz="4666" b="1" kern="1200">
        <a:solidFill>
          <a:srgbClr val="003399"/>
        </a:solidFill>
        <a:latin typeface="Arial" panose="020B0604020202020204" pitchFamily="34" charset="0"/>
        <a:ea typeface="+mn-ea"/>
        <a:cs typeface="+mn-cs"/>
      </a:defRPr>
    </a:lvl3pPr>
    <a:lvl4pPr marL="1600109" algn="l" rtl="0" eaLnBrk="0" fontAlgn="base" hangingPunct="0">
      <a:spcBef>
        <a:spcPct val="0"/>
      </a:spcBef>
      <a:spcAft>
        <a:spcPct val="0"/>
      </a:spcAft>
      <a:defRPr sz="4666" b="1" kern="1200">
        <a:solidFill>
          <a:srgbClr val="003399"/>
        </a:solidFill>
        <a:latin typeface="Arial" panose="020B0604020202020204" pitchFamily="34" charset="0"/>
        <a:ea typeface="+mn-ea"/>
        <a:cs typeface="+mn-cs"/>
      </a:defRPr>
    </a:lvl4pPr>
    <a:lvl5pPr marL="2133478" algn="l" rtl="0" eaLnBrk="0" fontAlgn="base" hangingPunct="0">
      <a:spcBef>
        <a:spcPct val="0"/>
      </a:spcBef>
      <a:spcAft>
        <a:spcPct val="0"/>
      </a:spcAft>
      <a:defRPr sz="4666" b="1" kern="1200">
        <a:solidFill>
          <a:srgbClr val="003399"/>
        </a:solidFill>
        <a:latin typeface="Arial" panose="020B0604020202020204" pitchFamily="34" charset="0"/>
        <a:ea typeface="+mn-ea"/>
        <a:cs typeface="+mn-cs"/>
      </a:defRPr>
    </a:lvl5pPr>
    <a:lvl6pPr marL="2666848" algn="l" defTabSz="1066739" rtl="0" eaLnBrk="1" latinLnBrk="0" hangingPunct="1">
      <a:defRPr sz="4666" b="1" kern="1200">
        <a:solidFill>
          <a:srgbClr val="003399"/>
        </a:solidFill>
        <a:latin typeface="Arial" panose="020B0604020202020204" pitchFamily="34" charset="0"/>
        <a:ea typeface="+mn-ea"/>
        <a:cs typeface="+mn-cs"/>
      </a:defRPr>
    </a:lvl6pPr>
    <a:lvl7pPr marL="3200217" algn="l" defTabSz="1066739" rtl="0" eaLnBrk="1" latinLnBrk="0" hangingPunct="1">
      <a:defRPr sz="4666" b="1" kern="1200">
        <a:solidFill>
          <a:srgbClr val="003399"/>
        </a:solidFill>
        <a:latin typeface="Arial" panose="020B0604020202020204" pitchFamily="34" charset="0"/>
        <a:ea typeface="+mn-ea"/>
        <a:cs typeface="+mn-cs"/>
      </a:defRPr>
    </a:lvl7pPr>
    <a:lvl8pPr marL="3733587" algn="l" defTabSz="1066739" rtl="0" eaLnBrk="1" latinLnBrk="0" hangingPunct="1">
      <a:defRPr sz="4666" b="1" kern="1200">
        <a:solidFill>
          <a:srgbClr val="003399"/>
        </a:solidFill>
        <a:latin typeface="Arial" panose="020B0604020202020204" pitchFamily="34" charset="0"/>
        <a:ea typeface="+mn-ea"/>
        <a:cs typeface="+mn-cs"/>
      </a:defRPr>
    </a:lvl8pPr>
    <a:lvl9pPr marL="4266956" algn="l" defTabSz="1066739" rtl="0" eaLnBrk="1" latinLnBrk="0" hangingPunct="1">
      <a:defRPr sz="4666"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07C"/>
    <a:srgbClr val="003399"/>
    <a:srgbClr val="041E42"/>
    <a:srgbClr val="000066"/>
    <a:srgbClr val="000099"/>
    <a:srgbClr val="A50021"/>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CD591C-B6C3-4E59-8E85-6BEC81AB0ED8}" v="8" dt="2023-10-13T19:58:07.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21" autoAdjust="0"/>
    <p:restoredTop sz="87521" autoAdjust="0"/>
  </p:normalViewPr>
  <p:slideViewPr>
    <p:cSldViewPr>
      <p:cViewPr varScale="1">
        <p:scale>
          <a:sx n="18" d="100"/>
          <a:sy n="18" d="100"/>
        </p:scale>
        <p:origin x="3444" y="108"/>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s, Shannon J" userId="2e4a83b5-01af-45d8-881f-0a8f45f69553" providerId="ADAL" clId="{66CD591C-B6C3-4E59-8E85-6BEC81AB0ED8}"/>
    <pc:docChg chg="undo custSel modSld">
      <pc:chgData name="Williams, Shannon J" userId="2e4a83b5-01af-45d8-881f-0a8f45f69553" providerId="ADAL" clId="{66CD591C-B6C3-4E59-8E85-6BEC81AB0ED8}" dt="2023-10-13T19:58:26.939" v="27" actId="34135"/>
      <pc:docMkLst>
        <pc:docMk/>
      </pc:docMkLst>
      <pc:sldChg chg="addSp delSp modSp mod">
        <pc:chgData name="Williams, Shannon J" userId="2e4a83b5-01af-45d8-881f-0a8f45f69553" providerId="ADAL" clId="{66CD591C-B6C3-4E59-8E85-6BEC81AB0ED8}" dt="2023-10-13T19:58:26.939" v="27" actId="34135"/>
        <pc:sldMkLst>
          <pc:docMk/>
          <pc:sldMk cId="0" sldId="256"/>
        </pc:sldMkLst>
        <pc:spChg chg="del mod">
          <ac:chgData name="Williams, Shannon J" userId="2e4a83b5-01af-45d8-881f-0a8f45f69553" providerId="ADAL" clId="{66CD591C-B6C3-4E59-8E85-6BEC81AB0ED8}" dt="2023-10-13T19:58:05.905" v="21" actId="478"/>
          <ac:spMkLst>
            <pc:docMk/>
            <pc:sldMk cId="0" sldId="256"/>
            <ac:spMk id="9" creationId="{C25A24E7-1BD9-9443-978E-7A0088320ADC}"/>
          </ac:spMkLst>
        </pc:spChg>
        <pc:spChg chg="add mod">
          <ac:chgData name="Williams, Shannon J" userId="2e4a83b5-01af-45d8-881f-0a8f45f69553" providerId="ADAL" clId="{66CD591C-B6C3-4E59-8E85-6BEC81AB0ED8}" dt="2023-10-13T19:58:26.939" v="27" actId="34135"/>
          <ac:spMkLst>
            <pc:docMk/>
            <pc:sldMk cId="0" sldId="256"/>
            <ac:spMk id="11" creationId="{8C346E74-E475-887E-9250-68AD85308C19}"/>
          </ac:spMkLst>
        </pc:spChg>
      </pc:sldChg>
      <pc:sldChg chg="addSp delSp modSp mod">
        <pc:chgData name="Williams, Shannon J" userId="2e4a83b5-01af-45d8-881f-0a8f45f69553" providerId="ADAL" clId="{66CD591C-B6C3-4E59-8E85-6BEC81AB0ED8}" dt="2023-10-13T19:57:57.369" v="20" actId="34135"/>
        <pc:sldMkLst>
          <pc:docMk/>
          <pc:sldMk cId="1134539141" sldId="258"/>
        </pc:sldMkLst>
        <pc:spChg chg="del mod">
          <ac:chgData name="Williams, Shannon J" userId="2e4a83b5-01af-45d8-881f-0a8f45f69553" providerId="ADAL" clId="{66CD591C-B6C3-4E59-8E85-6BEC81AB0ED8}" dt="2023-10-13T19:57:37.851" v="15" actId="478"/>
          <ac:spMkLst>
            <pc:docMk/>
            <pc:sldMk cId="1134539141" sldId="258"/>
            <ac:spMk id="10" creationId="{2B173250-3CB4-88DB-463B-E8EE4786F7C3}"/>
          </ac:spMkLst>
        </pc:spChg>
        <pc:spChg chg="add mod ord">
          <ac:chgData name="Williams, Shannon J" userId="2e4a83b5-01af-45d8-881f-0a8f45f69553" providerId="ADAL" clId="{66CD591C-B6C3-4E59-8E85-6BEC81AB0ED8}" dt="2023-10-13T19:57:57.369" v="20" actId="34135"/>
          <ac:spMkLst>
            <pc:docMk/>
            <pc:sldMk cId="1134539141" sldId="258"/>
            <ac:spMk id="11" creationId="{C5B881F6-D5B9-48CD-91CE-7BDAAD2CB56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162" cy="47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2620" y="0"/>
            <a:ext cx="3171371" cy="47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19891"/>
            <a:ext cx="3170162" cy="47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2620" y="9119891"/>
            <a:ext cx="3171371" cy="47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94875E77-AFCD-43A4-9B88-EB4969974E78}" type="slidenum">
              <a:rPr lang="en-US" altLang="en-US"/>
              <a:pPr/>
              <a:t>‹#›</a:t>
            </a:fld>
            <a:endParaRPr lang="en-US" altLang="en-US"/>
          </a:p>
        </p:txBody>
      </p:sp>
    </p:spTree>
    <p:extLst>
      <p:ext uri="{BB962C8B-B14F-4D97-AF65-F5344CB8AC3E}">
        <p14:creationId xmlns:p14="http://schemas.microsoft.com/office/powerpoint/2010/main" val="3957543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162" cy="47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42620" y="0"/>
            <a:ext cx="3171371" cy="47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308225" y="720725"/>
            <a:ext cx="269875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31762" y="4560988"/>
            <a:ext cx="5852885" cy="4319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19891"/>
            <a:ext cx="3170162" cy="47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142620" y="9119891"/>
            <a:ext cx="3171371" cy="47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80975779-C54B-46DA-A4A4-F32D6CDCFA5B}" type="slidenum">
              <a:rPr lang="en-US" altLang="en-US"/>
              <a:pPr/>
              <a:t>‹#›</a:t>
            </a:fld>
            <a:endParaRPr lang="en-US" altLang="en-US"/>
          </a:p>
        </p:txBody>
      </p:sp>
    </p:spTree>
    <p:extLst>
      <p:ext uri="{BB962C8B-B14F-4D97-AF65-F5344CB8AC3E}">
        <p14:creationId xmlns:p14="http://schemas.microsoft.com/office/powerpoint/2010/main" val="1288114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533370"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1066739"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600109"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2133478"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666848" algn="l" defTabSz="1066739" rtl="0" eaLnBrk="1" latinLnBrk="0" hangingPunct="1">
      <a:defRPr sz="1400" kern="1200">
        <a:solidFill>
          <a:schemeClr val="tx1"/>
        </a:solidFill>
        <a:latin typeface="+mn-lt"/>
        <a:ea typeface="+mn-ea"/>
        <a:cs typeface="+mn-cs"/>
      </a:defRPr>
    </a:lvl6pPr>
    <a:lvl7pPr marL="3200217" algn="l" defTabSz="1066739" rtl="0" eaLnBrk="1" latinLnBrk="0" hangingPunct="1">
      <a:defRPr sz="1400" kern="1200">
        <a:solidFill>
          <a:schemeClr val="tx1"/>
        </a:solidFill>
        <a:latin typeface="+mn-lt"/>
        <a:ea typeface="+mn-ea"/>
        <a:cs typeface="+mn-cs"/>
      </a:defRPr>
    </a:lvl7pPr>
    <a:lvl8pPr marL="3733587" algn="l" defTabSz="1066739" rtl="0" eaLnBrk="1" latinLnBrk="0" hangingPunct="1">
      <a:defRPr sz="1400" kern="1200">
        <a:solidFill>
          <a:schemeClr val="tx1"/>
        </a:solidFill>
        <a:latin typeface="+mn-lt"/>
        <a:ea typeface="+mn-ea"/>
        <a:cs typeface="+mn-cs"/>
      </a:defRPr>
    </a:lvl8pPr>
    <a:lvl9pPr marL="4266956" algn="l" defTabSz="1066739"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166" y="13634086"/>
            <a:ext cx="27982069" cy="9408794"/>
          </a:xfrm>
        </p:spPr>
        <p:txBody>
          <a:bodyPr/>
          <a:lstStyle/>
          <a:p>
            <a:r>
              <a:rPr lang="en-US"/>
              <a:t>Click to edit Master title style</a:t>
            </a:r>
          </a:p>
        </p:txBody>
      </p:sp>
      <p:sp>
        <p:nvSpPr>
          <p:cNvPr id="3" name="Subtitle 2"/>
          <p:cNvSpPr>
            <a:spLocks noGrp="1"/>
          </p:cNvSpPr>
          <p:nvPr>
            <p:ph type="subTitle" idx="1"/>
          </p:nvPr>
        </p:nvSpPr>
        <p:spPr>
          <a:xfrm>
            <a:off x="4938118" y="24871680"/>
            <a:ext cx="23042166" cy="1121664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6921E73-9486-4011-A6C1-66A3C4894D06}" type="slidenum">
              <a:rPr lang="en-US" altLang="en-US"/>
              <a:pPr/>
              <a:t>‹#›</a:t>
            </a:fld>
            <a:endParaRPr lang="en-US" altLang="en-US"/>
          </a:p>
        </p:txBody>
      </p:sp>
    </p:spTree>
    <p:extLst>
      <p:ext uri="{BB962C8B-B14F-4D97-AF65-F5344CB8AC3E}">
        <p14:creationId xmlns:p14="http://schemas.microsoft.com/office/powerpoint/2010/main" val="308082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F76B80D-8FC4-4DEB-9BED-299D27308317}" type="slidenum">
              <a:rPr lang="en-US" altLang="en-US"/>
              <a:pPr/>
              <a:t>‹#›</a:t>
            </a:fld>
            <a:endParaRPr lang="en-US" altLang="en-US"/>
          </a:p>
        </p:txBody>
      </p:sp>
    </p:spTree>
    <p:extLst>
      <p:ext uri="{BB962C8B-B14F-4D97-AF65-F5344CB8AC3E}">
        <p14:creationId xmlns:p14="http://schemas.microsoft.com/office/powerpoint/2010/main" val="411441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1146" y="3903346"/>
            <a:ext cx="6991945" cy="351110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75309" y="3903346"/>
            <a:ext cx="20804387" cy="351110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12B2E04-C1F1-48F5-AFB1-41A5500D6050}" type="slidenum">
              <a:rPr lang="en-US" altLang="en-US"/>
              <a:pPr/>
              <a:t>‹#›</a:t>
            </a:fld>
            <a:endParaRPr lang="en-US" altLang="en-US"/>
          </a:p>
        </p:txBody>
      </p:sp>
    </p:spTree>
    <p:extLst>
      <p:ext uri="{BB962C8B-B14F-4D97-AF65-F5344CB8AC3E}">
        <p14:creationId xmlns:p14="http://schemas.microsoft.com/office/powerpoint/2010/main" val="1723446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7385C3B-C575-41F4-AAC6-D293BAD0B344}" type="slidenum">
              <a:rPr lang="en-US" altLang="en-US"/>
              <a:pPr/>
              <a:t>‹#›</a:t>
            </a:fld>
            <a:endParaRPr lang="en-US" altLang="en-US"/>
          </a:p>
        </p:txBody>
      </p:sp>
    </p:spTree>
    <p:extLst>
      <p:ext uri="{BB962C8B-B14F-4D97-AF65-F5344CB8AC3E}">
        <p14:creationId xmlns:p14="http://schemas.microsoft.com/office/powerpoint/2010/main" val="84992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3526"/>
            <a:ext cx="27980283" cy="871728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6" y="18602326"/>
            <a:ext cx="27980283"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B883188-B6A5-482D-8DB1-6FBDA2D606EA}" type="slidenum">
              <a:rPr lang="en-US" altLang="en-US"/>
              <a:pPr/>
              <a:t>‹#›</a:t>
            </a:fld>
            <a:endParaRPr lang="en-US" altLang="en-US"/>
          </a:p>
        </p:txBody>
      </p:sp>
    </p:spTree>
    <p:extLst>
      <p:ext uri="{BB962C8B-B14F-4D97-AF65-F5344CB8AC3E}">
        <p14:creationId xmlns:p14="http://schemas.microsoft.com/office/powerpoint/2010/main" val="3177987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75310" y="12649200"/>
            <a:ext cx="13898166" cy="2636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44925" y="12649200"/>
            <a:ext cx="13898166" cy="2636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5DC57B5-B31B-47A2-90FD-CB0CF7388FEF}" type="slidenum">
              <a:rPr lang="en-US" altLang="en-US"/>
              <a:pPr/>
              <a:t>‹#›</a:t>
            </a:fld>
            <a:endParaRPr lang="en-US" altLang="en-US"/>
          </a:p>
        </p:txBody>
      </p:sp>
    </p:spTree>
    <p:extLst>
      <p:ext uri="{BB962C8B-B14F-4D97-AF65-F5344CB8AC3E}">
        <p14:creationId xmlns:p14="http://schemas.microsoft.com/office/powerpoint/2010/main" val="407393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635" y="1758316"/>
            <a:ext cx="29625131"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634" y="9824086"/>
            <a:ext cx="14544675" cy="4095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634" y="13919836"/>
            <a:ext cx="14544675" cy="252869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734" y="9824086"/>
            <a:ext cx="14550032" cy="4095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1734" y="13919836"/>
            <a:ext cx="14550032" cy="252869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999844C-F10A-4F3B-9812-B8EB8CA2A647}" type="slidenum">
              <a:rPr lang="en-US" altLang="en-US"/>
              <a:pPr/>
              <a:t>‹#›</a:t>
            </a:fld>
            <a:endParaRPr lang="en-US" altLang="en-US"/>
          </a:p>
        </p:txBody>
      </p:sp>
    </p:spTree>
    <p:extLst>
      <p:ext uri="{BB962C8B-B14F-4D97-AF65-F5344CB8AC3E}">
        <p14:creationId xmlns:p14="http://schemas.microsoft.com/office/powerpoint/2010/main" val="3884700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AE7AB22-D23B-48E4-A72F-0EEB72C619A8}" type="slidenum">
              <a:rPr lang="en-US" altLang="en-US"/>
              <a:pPr/>
              <a:t>‹#›</a:t>
            </a:fld>
            <a:endParaRPr lang="en-US" altLang="en-US"/>
          </a:p>
        </p:txBody>
      </p:sp>
    </p:spTree>
    <p:extLst>
      <p:ext uri="{BB962C8B-B14F-4D97-AF65-F5344CB8AC3E}">
        <p14:creationId xmlns:p14="http://schemas.microsoft.com/office/powerpoint/2010/main" val="417518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A0D3ECA-F807-44ED-AE34-C2E95A141556}" type="slidenum">
              <a:rPr lang="en-US" altLang="en-US"/>
              <a:pPr/>
              <a:t>‹#›</a:t>
            </a:fld>
            <a:endParaRPr lang="en-US" altLang="en-US"/>
          </a:p>
        </p:txBody>
      </p:sp>
    </p:spTree>
    <p:extLst>
      <p:ext uri="{BB962C8B-B14F-4D97-AF65-F5344CB8AC3E}">
        <p14:creationId xmlns:p14="http://schemas.microsoft.com/office/powerpoint/2010/main" val="340591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634" y="1746886"/>
            <a:ext cx="10829925" cy="743712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466" y="1746886"/>
            <a:ext cx="18402300" cy="374599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634" y="9184006"/>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0099B2D-F341-495F-91CB-D8F93A61B195}" type="slidenum">
              <a:rPr lang="en-US" altLang="en-US"/>
              <a:pPr/>
              <a:t>‹#›</a:t>
            </a:fld>
            <a:endParaRPr lang="en-US" altLang="en-US"/>
          </a:p>
        </p:txBody>
      </p:sp>
    </p:spTree>
    <p:extLst>
      <p:ext uri="{BB962C8B-B14F-4D97-AF65-F5344CB8AC3E}">
        <p14:creationId xmlns:p14="http://schemas.microsoft.com/office/powerpoint/2010/main" val="385849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593" y="30723840"/>
            <a:ext cx="19750682" cy="362712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2593" y="3922396"/>
            <a:ext cx="19750682" cy="26334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2593" y="34350960"/>
            <a:ext cx="19750682" cy="51511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857A34F-A4EE-40AF-BAD1-34379699B0B5}" type="slidenum">
              <a:rPr lang="en-US" altLang="en-US"/>
              <a:pPr/>
              <a:t>‹#›</a:t>
            </a:fld>
            <a:endParaRPr lang="en-US" altLang="en-US"/>
          </a:p>
        </p:txBody>
      </p:sp>
    </p:spTree>
    <p:extLst>
      <p:ext uri="{BB962C8B-B14F-4D97-AF65-F5344CB8AC3E}">
        <p14:creationId xmlns:p14="http://schemas.microsoft.com/office/powerpoint/2010/main" val="5572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475310" y="3903346"/>
            <a:ext cx="27967781"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2475310" y="12649200"/>
            <a:ext cx="27967781" cy="263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475309" y="40022146"/>
            <a:ext cx="68580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4351338">
              <a:defRPr sz="6100" b="0" smtClean="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1240691" y="40022146"/>
            <a:ext cx="10437019"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4351338">
              <a:defRPr sz="6100" b="0" smtClean="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23585091" y="40022146"/>
            <a:ext cx="68580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4351338">
              <a:defRPr sz="6100" b="0">
                <a:solidFill>
                  <a:schemeClr val="tx1"/>
                </a:solidFill>
                <a:latin typeface="Times New Roman" panose="02020603050405020304" pitchFamily="18" charset="0"/>
              </a:defRPr>
            </a:lvl1pPr>
          </a:lstStyle>
          <a:p>
            <a:fld id="{4F77C7DE-CF6B-42D4-A2EE-C3A51A5A20A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1338" rtl="0" eaLnBrk="0" fontAlgn="base" hangingPunct="0">
        <a:spcBef>
          <a:spcPct val="0"/>
        </a:spcBef>
        <a:spcAft>
          <a:spcPct val="0"/>
        </a:spcAft>
        <a:defRPr sz="21200">
          <a:solidFill>
            <a:schemeClr val="tx2"/>
          </a:solidFill>
          <a:latin typeface="+mj-lt"/>
          <a:ea typeface="+mj-ea"/>
          <a:cs typeface="+mj-cs"/>
        </a:defRPr>
      </a:lvl1pPr>
      <a:lvl2pPr algn="ctr" defTabSz="4351338" rtl="0" eaLnBrk="0" fontAlgn="base" hangingPunct="0">
        <a:spcBef>
          <a:spcPct val="0"/>
        </a:spcBef>
        <a:spcAft>
          <a:spcPct val="0"/>
        </a:spcAft>
        <a:defRPr sz="21200">
          <a:solidFill>
            <a:schemeClr val="tx2"/>
          </a:solidFill>
          <a:latin typeface="Times New Roman" pitchFamily="18" charset="0"/>
        </a:defRPr>
      </a:lvl2pPr>
      <a:lvl3pPr algn="ctr" defTabSz="4351338" rtl="0" eaLnBrk="0" fontAlgn="base" hangingPunct="0">
        <a:spcBef>
          <a:spcPct val="0"/>
        </a:spcBef>
        <a:spcAft>
          <a:spcPct val="0"/>
        </a:spcAft>
        <a:defRPr sz="21200">
          <a:solidFill>
            <a:schemeClr val="tx2"/>
          </a:solidFill>
          <a:latin typeface="Times New Roman" pitchFamily="18" charset="0"/>
        </a:defRPr>
      </a:lvl3pPr>
      <a:lvl4pPr algn="ctr" defTabSz="4351338" rtl="0" eaLnBrk="0" fontAlgn="base" hangingPunct="0">
        <a:spcBef>
          <a:spcPct val="0"/>
        </a:spcBef>
        <a:spcAft>
          <a:spcPct val="0"/>
        </a:spcAft>
        <a:defRPr sz="21200">
          <a:solidFill>
            <a:schemeClr val="tx2"/>
          </a:solidFill>
          <a:latin typeface="Times New Roman" pitchFamily="18" charset="0"/>
        </a:defRPr>
      </a:lvl4pPr>
      <a:lvl5pPr algn="ctr" defTabSz="4351338" rtl="0" eaLnBrk="0" fontAlgn="base" hangingPunct="0">
        <a:spcBef>
          <a:spcPct val="0"/>
        </a:spcBef>
        <a:spcAft>
          <a:spcPct val="0"/>
        </a:spcAft>
        <a:defRPr sz="21200">
          <a:solidFill>
            <a:schemeClr val="tx2"/>
          </a:solidFill>
          <a:latin typeface="Times New Roman" pitchFamily="18" charset="0"/>
        </a:defRPr>
      </a:lvl5pPr>
      <a:lvl6pPr marL="457200" algn="ctr" defTabSz="4351338" rtl="0" eaLnBrk="0" fontAlgn="base" hangingPunct="0">
        <a:spcBef>
          <a:spcPct val="0"/>
        </a:spcBef>
        <a:spcAft>
          <a:spcPct val="0"/>
        </a:spcAft>
        <a:defRPr sz="21200">
          <a:solidFill>
            <a:schemeClr val="tx2"/>
          </a:solidFill>
          <a:latin typeface="Times New Roman" pitchFamily="18" charset="0"/>
        </a:defRPr>
      </a:lvl6pPr>
      <a:lvl7pPr marL="914400" algn="ctr" defTabSz="4351338" rtl="0" eaLnBrk="0" fontAlgn="base" hangingPunct="0">
        <a:spcBef>
          <a:spcPct val="0"/>
        </a:spcBef>
        <a:spcAft>
          <a:spcPct val="0"/>
        </a:spcAft>
        <a:defRPr sz="21200">
          <a:solidFill>
            <a:schemeClr val="tx2"/>
          </a:solidFill>
          <a:latin typeface="Times New Roman" pitchFamily="18" charset="0"/>
        </a:defRPr>
      </a:lvl7pPr>
      <a:lvl8pPr marL="1371600" algn="ctr" defTabSz="4351338" rtl="0" eaLnBrk="0" fontAlgn="base" hangingPunct="0">
        <a:spcBef>
          <a:spcPct val="0"/>
        </a:spcBef>
        <a:spcAft>
          <a:spcPct val="0"/>
        </a:spcAft>
        <a:defRPr sz="21200">
          <a:solidFill>
            <a:schemeClr val="tx2"/>
          </a:solidFill>
          <a:latin typeface="Times New Roman" pitchFamily="18" charset="0"/>
        </a:defRPr>
      </a:lvl8pPr>
      <a:lvl9pPr marL="1828800" algn="ctr" defTabSz="4351338" rtl="0" eaLnBrk="0" fontAlgn="base" hangingPunct="0">
        <a:spcBef>
          <a:spcPct val="0"/>
        </a:spcBef>
        <a:spcAft>
          <a:spcPct val="0"/>
        </a:spcAft>
        <a:defRPr sz="21200">
          <a:solidFill>
            <a:schemeClr val="tx2"/>
          </a:solidFill>
          <a:latin typeface="Times New Roman" pitchFamily="18" charset="0"/>
        </a:defRPr>
      </a:lvl9pPr>
    </p:titleStyle>
    <p:bodyStyle>
      <a:lvl1pPr marL="1628775" indent="-1628775" algn="l" defTabSz="4351338" rtl="0" eaLnBrk="0" fontAlgn="base" hangingPunct="0">
        <a:spcBef>
          <a:spcPct val="20000"/>
        </a:spcBef>
        <a:spcAft>
          <a:spcPct val="0"/>
        </a:spcAft>
        <a:buChar char="•"/>
        <a:defRPr sz="14500">
          <a:solidFill>
            <a:schemeClr val="tx1"/>
          </a:solidFill>
          <a:latin typeface="+mn-lt"/>
          <a:ea typeface="+mn-ea"/>
          <a:cs typeface="+mn-cs"/>
        </a:defRPr>
      </a:lvl1pPr>
      <a:lvl2pPr marL="3533775" indent="-1362075" algn="l" defTabSz="4351338" rtl="0" eaLnBrk="0" fontAlgn="base" hangingPunct="0">
        <a:spcBef>
          <a:spcPct val="20000"/>
        </a:spcBef>
        <a:spcAft>
          <a:spcPct val="0"/>
        </a:spcAft>
        <a:buChar char="–"/>
        <a:defRPr sz="13200">
          <a:solidFill>
            <a:schemeClr val="tx1"/>
          </a:solidFill>
          <a:latin typeface="+mn-lt"/>
        </a:defRPr>
      </a:lvl2pPr>
      <a:lvl3pPr marL="5427663" indent="-1076325" algn="l" defTabSz="4351338" rtl="0" eaLnBrk="0" fontAlgn="base" hangingPunct="0">
        <a:spcBef>
          <a:spcPct val="20000"/>
        </a:spcBef>
        <a:spcAft>
          <a:spcPct val="0"/>
        </a:spcAft>
        <a:buChar char="•"/>
        <a:defRPr sz="11000">
          <a:solidFill>
            <a:schemeClr val="tx1"/>
          </a:solidFill>
          <a:latin typeface="+mn-lt"/>
        </a:defRPr>
      </a:lvl3pPr>
      <a:lvl4pPr marL="7607300" indent="-1098550" algn="l" defTabSz="4351338" rtl="0" eaLnBrk="0" fontAlgn="base" hangingPunct="0">
        <a:spcBef>
          <a:spcPct val="20000"/>
        </a:spcBef>
        <a:spcAft>
          <a:spcPct val="0"/>
        </a:spcAft>
        <a:buChar char="–"/>
        <a:defRPr sz="9300">
          <a:solidFill>
            <a:schemeClr val="tx1"/>
          </a:solidFill>
          <a:latin typeface="+mn-lt"/>
        </a:defRPr>
      </a:lvl4pPr>
      <a:lvl5pPr marL="9769475" indent="-1081088" algn="l" defTabSz="4351338" rtl="0" eaLnBrk="0" fontAlgn="base" hangingPunct="0">
        <a:spcBef>
          <a:spcPct val="20000"/>
        </a:spcBef>
        <a:spcAft>
          <a:spcPct val="0"/>
        </a:spcAft>
        <a:buChar char="»"/>
        <a:defRPr sz="9300">
          <a:solidFill>
            <a:schemeClr val="tx1"/>
          </a:solidFill>
          <a:latin typeface="+mn-lt"/>
        </a:defRPr>
      </a:lvl5pPr>
      <a:lvl6pPr marL="10226675" indent="-1081088" algn="l" defTabSz="4351338" rtl="0" eaLnBrk="0" fontAlgn="base" hangingPunct="0">
        <a:spcBef>
          <a:spcPct val="20000"/>
        </a:spcBef>
        <a:spcAft>
          <a:spcPct val="0"/>
        </a:spcAft>
        <a:buChar char="»"/>
        <a:defRPr sz="9300">
          <a:solidFill>
            <a:schemeClr val="tx1"/>
          </a:solidFill>
          <a:latin typeface="+mn-lt"/>
        </a:defRPr>
      </a:lvl6pPr>
      <a:lvl7pPr marL="10683875" indent="-1081088" algn="l" defTabSz="4351338" rtl="0" eaLnBrk="0" fontAlgn="base" hangingPunct="0">
        <a:spcBef>
          <a:spcPct val="20000"/>
        </a:spcBef>
        <a:spcAft>
          <a:spcPct val="0"/>
        </a:spcAft>
        <a:buChar char="»"/>
        <a:defRPr sz="9300">
          <a:solidFill>
            <a:schemeClr val="tx1"/>
          </a:solidFill>
          <a:latin typeface="+mn-lt"/>
        </a:defRPr>
      </a:lvl7pPr>
      <a:lvl8pPr marL="11141075" indent="-1081088" algn="l" defTabSz="4351338" rtl="0" eaLnBrk="0" fontAlgn="base" hangingPunct="0">
        <a:spcBef>
          <a:spcPct val="20000"/>
        </a:spcBef>
        <a:spcAft>
          <a:spcPct val="0"/>
        </a:spcAft>
        <a:buChar char="»"/>
        <a:defRPr sz="9300">
          <a:solidFill>
            <a:schemeClr val="tx1"/>
          </a:solidFill>
          <a:latin typeface="+mn-lt"/>
        </a:defRPr>
      </a:lvl8pPr>
      <a:lvl9pPr marL="11598275" indent="-1081088" algn="l" defTabSz="4351338"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Text Box 2"/>
          <p:cNvSpPr txBox="1">
            <a:spLocks noChangeArrowheads="1"/>
          </p:cNvSpPr>
          <p:nvPr/>
        </p:nvSpPr>
        <p:spPr bwMode="auto">
          <a:xfrm>
            <a:off x="2101850" y="1626116"/>
            <a:ext cx="28854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7200" rIns="419070" bIns="457200">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6600" dirty="0">
                <a:solidFill>
                  <a:srgbClr val="1E407C"/>
                </a:solidFill>
                <a:latin typeface="Calibri" panose="020F0502020204030204" pitchFamily="34" charset="0"/>
                <a:ea typeface="Calibri" panose="020F0502020204030204" pitchFamily="34" charset="0"/>
                <a:cs typeface="Calibri" panose="020F0502020204030204" pitchFamily="34" charset="0"/>
              </a:rPr>
              <a:t>Poster with vertical format: title of poster in Calibri, Bold, 60-80 points</a:t>
            </a:r>
          </a:p>
        </p:txBody>
      </p:sp>
      <p:sp>
        <p:nvSpPr>
          <p:cNvPr id="1036" name="Text Box 95"/>
          <p:cNvSpPr txBox="1">
            <a:spLocks noChangeArrowheads="1"/>
          </p:cNvSpPr>
          <p:nvPr/>
        </p:nvSpPr>
        <p:spPr bwMode="auto">
          <a:xfrm>
            <a:off x="16992600" y="34226648"/>
            <a:ext cx="13925550" cy="243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600" dirty="0">
                <a:solidFill>
                  <a:srgbClr val="1E407C"/>
                </a:solidFill>
                <a:latin typeface="Calibri" panose="020F0502020204030204" pitchFamily="34" charset="0"/>
                <a:ea typeface="Calibri" panose="020F0502020204030204" pitchFamily="34" charset="0"/>
                <a:cs typeface="Calibri" panose="020F0502020204030204" pitchFamily="34" charset="0"/>
              </a:rPr>
              <a:t>Acknowledgments (Calibri, 36 points, bold)</a:t>
            </a:r>
            <a:endParaRPr lang="en-US" altLang="en-US" sz="3200" dirty="0">
              <a:solidFill>
                <a:srgbClr val="1E407C"/>
              </a:solidFill>
              <a:latin typeface="Calibri" panose="020F0502020204030204" pitchFamily="34" charset="0"/>
              <a:ea typeface="Calibri" panose="020F0502020204030204" pitchFamily="34" charset="0"/>
              <a:cs typeface="Calibri" panose="020F0502020204030204" pitchFamily="34" charset="0"/>
            </a:endParaRPr>
          </a:p>
          <a:p>
            <a:pPr algn="just">
              <a:spcBef>
                <a:spcPts val="1200"/>
              </a:spcBef>
            </a:pPr>
            <a:r>
              <a:rPr lang="en-US" alt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Template modified from: http://www.writing.engr.psu.edu/posters.html 	</a:t>
            </a:r>
          </a:p>
          <a:p>
            <a:pPr algn="just">
              <a:spcBef>
                <a:spcPts val="1200"/>
              </a:spcBef>
            </a:pPr>
            <a:r>
              <a:rPr lang="en-US" altLang="en-US" sz="3200" b="0" dirty="0">
                <a:solidFill>
                  <a:schemeClr val="tx1"/>
                </a:solidFill>
                <a:latin typeface="Calibri" panose="020F0502020204030204" pitchFamily="34" charset="0"/>
                <a:ea typeface="Calibri" panose="020F0502020204030204" pitchFamily="34" charset="0"/>
                <a:cs typeface="Calibri" panose="020F0502020204030204" pitchFamily="34" charset="0"/>
              </a:rPr>
              <a:t>In this template, acknowledgments are set in Calibri, 32 points. Try to keep the acknowledgments to one or two lines.</a:t>
            </a:r>
          </a:p>
        </p:txBody>
      </p:sp>
      <p:sp>
        <p:nvSpPr>
          <p:cNvPr id="1037" name="Text Box 96"/>
          <p:cNvSpPr txBox="1">
            <a:spLocks noChangeArrowheads="1"/>
          </p:cNvSpPr>
          <p:nvPr/>
        </p:nvSpPr>
        <p:spPr bwMode="auto">
          <a:xfrm>
            <a:off x="7391400" y="4229101"/>
            <a:ext cx="18288000" cy="2615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4400" dirty="0">
                <a:solidFill>
                  <a:schemeClr val="tx1"/>
                </a:solidFill>
                <a:latin typeface="Calibri" panose="020F0502020204030204" pitchFamily="34" charset="0"/>
                <a:ea typeface="Calibri" panose="020F0502020204030204" pitchFamily="34" charset="0"/>
                <a:cs typeface="Calibri" panose="020F0502020204030204" pitchFamily="34" charset="0"/>
              </a:rPr>
              <a:t>Names of Authors in Calibri, 44 Points, Bold</a:t>
            </a:r>
          </a:p>
          <a:p>
            <a:pPr algn="ctr"/>
            <a:r>
              <a:rPr lang="en-US" altLang="en-US" dirty="0">
                <a:solidFill>
                  <a:schemeClr val="tx1"/>
                </a:solidFill>
                <a:latin typeface="Calibri" panose="020F0502020204030204" pitchFamily="34" charset="0"/>
                <a:ea typeface="Calibri" panose="020F0502020204030204" pitchFamily="34" charset="0"/>
                <a:cs typeface="Calibri" panose="020F0502020204030204" pitchFamily="34" charset="0"/>
              </a:rPr>
              <a:t>Research advisor: in 40 points bold</a:t>
            </a:r>
          </a:p>
          <a:p>
            <a:pPr algn="ctr"/>
            <a:r>
              <a:rPr lang="en-US" altLang="en-US" dirty="0">
                <a:solidFill>
                  <a:schemeClr val="tx1"/>
                </a:solidFill>
                <a:latin typeface="Calibri" panose="020F0502020204030204" pitchFamily="34" charset="0"/>
                <a:ea typeface="Calibri" panose="020F0502020204030204" pitchFamily="34" charset="0"/>
                <a:cs typeface="Calibri" panose="020F0502020204030204" pitchFamily="34" charset="0"/>
              </a:rPr>
              <a:t>Department in 40 points bold</a:t>
            </a:r>
          </a:p>
          <a:p>
            <a:pPr algn="ctr"/>
            <a:r>
              <a:rPr lang="en-US" altLang="en-US" dirty="0">
                <a:solidFill>
                  <a:schemeClr val="tx1"/>
                </a:solidFill>
                <a:latin typeface="Calibri" panose="020F0502020204030204" pitchFamily="34" charset="0"/>
                <a:ea typeface="Calibri" panose="020F0502020204030204" pitchFamily="34" charset="0"/>
                <a:cs typeface="Calibri" panose="020F0502020204030204" pitchFamily="34" charset="0"/>
              </a:rPr>
              <a:t>Institution in 40 points bold</a:t>
            </a:r>
          </a:p>
        </p:txBody>
      </p:sp>
      <p:sp>
        <p:nvSpPr>
          <p:cNvPr id="1038" name="Text Box 3"/>
          <p:cNvSpPr txBox="1">
            <a:spLocks noChangeArrowheads="1"/>
          </p:cNvSpPr>
          <p:nvPr/>
        </p:nvSpPr>
        <p:spPr bwMode="auto">
          <a:xfrm>
            <a:off x="2057400" y="9144000"/>
            <a:ext cx="13963650" cy="364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2286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 first section of the poster should define the topic and show its importance. A good test is whether the poster can orient the audience to these two aspects in 20 seconds. Shown in Figure 1 is a possible layout for a poster. This section was set in Calibri, 36 points. Boldfacing the section type is an option.</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39" name="Text Box 126"/>
          <p:cNvSpPr txBox="1">
            <a:spLocks noChangeArrowheads="1"/>
          </p:cNvSpPr>
          <p:nvPr/>
        </p:nvSpPr>
        <p:spPr bwMode="auto">
          <a:xfrm>
            <a:off x="4991100" y="1874520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a:solidFill>
                  <a:schemeClr val="tx1"/>
                </a:solidFill>
                <a:latin typeface="Calibri" panose="020F0502020204030204" pitchFamily="34" charset="0"/>
                <a:ea typeface="Calibri" panose="020F0502020204030204" pitchFamily="34" charset="0"/>
                <a:cs typeface="Calibri" panose="020F0502020204030204" pitchFamily="34" charset="0"/>
              </a:rPr>
              <a:t>Figure 1. Possible layout for poster (caption: 32 points, bold). </a:t>
            </a:r>
          </a:p>
        </p:txBody>
      </p:sp>
      <p:sp>
        <p:nvSpPr>
          <p:cNvPr id="1041" name="Text Box 238"/>
          <p:cNvSpPr txBox="1">
            <a:spLocks noChangeArrowheads="1"/>
          </p:cNvSpPr>
          <p:nvPr/>
        </p:nvSpPr>
        <p:spPr bwMode="auto">
          <a:xfrm>
            <a:off x="16935450" y="36728401"/>
            <a:ext cx="14058900" cy="330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7200">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600" dirty="0">
                <a:solidFill>
                  <a:srgbClr val="1E407C"/>
                </a:solidFill>
                <a:latin typeface="Calibri" panose="020F0502020204030204" pitchFamily="34" charset="0"/>
                <a:ea typeface="Calibri" panose="020F0502020204030204" pitchFamily="34" charset="0"/>
                <a:cs typeface="Calibri" panose="020F0502020204030204" pitchFamily="34" charset="0"/>
              </a:rPr>
              <a:t>References (Calibri, 36 points, bold)</a:t>
            </a:r>
          </a:p>
          <a:p>
            <a:pPr algn="just">
              <a:spcBef>
                <a:spcPts val="1200"/>
              </a:spcBef>
            </a:pPr>
            <a:r>
              <a:rPr lang="en-US" altLang="en-US" sz="3200" b="0" dirty="0">
                <a:solidFill>
                  <a:schemeClr val="tx1"/>
                </a:solidFill>
                <a:latin typeface="Calibri" panose="020F0502020204030204" pitchFamily="34" charset="0"/>
                <a:ea typeface="Calibri" panose="020F0502020204030204" pitchFamily="34" charset="0"/>
                <a:cs typeface="Calibri" panose="020F0502020204030204" pitchFamily="34" charset="0"/>
              </a:rPr>
              <a:t>First reference in Calibri, 32 points, with a reverse indent: alphabetical or numerical order.</a:t>
            </a:r>
          </a:p>
          <a:p>
            <a:pPr algn="just">
              <a:spcBef>
                <a:spcPts val="1200"/>
              </a:spcBef>
            </a:pPr>
            <a:r>
              <a:rPr lang="en-US" altLang="en-US" sz="3200" b="0" dirty="0">
                <a:solidFill>
                  <a:schemeClr val="tx1"/>
                </a:solidFill>
                <a:latin typeface="Calibri" panose="020F0502020204030204" pitchFamily="34" charset="0"/>
                <a:ea typeface="Calibri" panose="020F0502020204030204" pitchFamily="34" charset="0"/>
                <a:cs typeface="Calibri" panose="020F0502020204030204" pitchFamily="34" charset="0"/>
              </a:rPr>
              <a:t>Second reference in Calibri, 32 points, with a reverse indent: alphabetical or numerical order.</a:t>
            </a:r>
          </a:p>
        </p:txBody>
      </p:sp>
      <p:grpSp>
        <p:nvGrpSpPr>
          <p:cNvPr id="1042" name="Group 534"/>
          <p:cNvGrpSpPr>
            <a:grpSpLocks/>
          </p:cNvGrpSpPr>
          <p:nvPr/>
        </p:nvGrpSpPr>
        <p:grpSpPr bwMode="auto">
          <a:xfrm>
            <a:off x="6153150" y="13182600"/>
            <a:ext cx="5200650" cy="5524500"/>
            <a:chOff x="2724" y="6000"/>
            <a:chExt cx="3276" cy="3480"/>
          </a:xfrm>
        </p:grpSpPr>
        <p:sp>
          <p:nvSpPr>
            <p:cNvPr id="1170" name="Rectangle 227"/>
            <p:cNvSpPr>
              <a:spLocks noChangeArrowheads="1"/>
            </p:cNvSpPr>
            <p:nvPr/>
          </p:nvSpPr>
          <p:spPr bwMode="auto">
            <a:xfrm>
              <a:off x="2724" y="6000"/>
              <a:ext cx="3276" cy="3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171" name="Rectangle 257" descr="Dark horizontal"/>
            <p:cNvSpPr>
              <a:spLocks noChangeArrowheads="1"/>
            </p:cNvSpPr>
            <p:nvPr/>
          </p:nvSpPr>
          <p:spPr bwMode="auto">
            <a:xfrm>
              <a:off x="2980" y="6091"/>
              <a:ext cx="2713" cy="156"/>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172" name="Picture 26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0" y="6286"/>
              <a:ext cx="5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3" name="Rectangle 266" descr="Narrow horizontal"/>
            <p:cNvSpPr>
              <a:spLocks noChangeArrowheads="1"/>
            </p:cNvSpPr>
            <p:nvPr/>
          </p:nvSpPr>
          <p:spPr bwMode="auto">
            <a:xfrm>
              <a:off x="3421" y="6377"/>
              <a:ext cx="1818"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74" name="Rectangle 267"/>
            <p:cNvSpPr>
              <a:spLocks noChangeArrowheads="1"/>
            </p:cNvSpPr>
            <p:nvPr/>
          </p:nvSpPr>
          <p:spPr bwMode="auto">
            <a:xfrm>
              <a:off x="2775" y="6360"/>
              <a:ext cx="203" cy="156"/>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75" name="Group 271"/>
            <p:cNvGrpSpPr>
              <a:grpSpLocks/>
            </p:cNvGrpSpPr>
            <p:nvPr/>
          </p:nvGrpSpPr>
          <p:grpSpPr bwMode="auto">
            <a:xfrm>
              <a:off x="2826" y="6623"/>
              <a:ext cx="1434" cy="987"/>
              <a:chOff x="432" y="6432"/>
              <a:chExt cx="1344" cy="912"/>
            </a:xfrm>
          </p:grpSpPr>
          <p:sp>
            <p:nvSpPr>
              <p:cNvPr id="1198" name="Rectangle 258"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9" name="Rectangle 259"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200" name="Rectangle 269"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201" name="Rectangle 270"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grpSp>
          <p:nvGrpSpPr>
            <p:cNvPr id="1176" name="Group 272"/>
            <p:cNvGrpSpPr>
              <a:grpSpLocks/>
            </p:cNvGrpSpPr>
            <p:nvPr/>
          </p:nvGrpSpPr>
          <p:grpSpPr bwMode="auto">
            <a:xfrm>
              <a:off x="4516" y="6623"/>
              <a:ext cx="1433" cy="987"/>
              <a:chOff x="432" y="6432"/>
              <a:chExt cx="1344" cy="912"/>
            </a:xfrm>
          </p:grpSpPr>
          <p:sp>
            <p:nvSpPr>
              <p:cNvPr id="1194" name="Rectangle 27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5" name="Rectangle 27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6" name="Rectangle 27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7" name="Rectangle 27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77" name="Rectangle 278" descr="Narrow horizontal"/>
            <p:cNvSpPr>
              <a:spLocks noChangeArrowheads="1"/>
            </p:cNvSpPr>
            <p:nvPr/>
          </p:nvSpPr>
          <p:spPr bwMode="auto">
            <a:xfrm>
              <a:off x="2826" y="7793"/>
              <a:ext cx="1434" cy="33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78" name="Rectangle 279" descr="75%"/>
            <p:cNvSpPr>
              <a:spLocks noChangeArrowheads="1"/>
            </p:cNvSpPr>
            <p:nvPr/>
          </p:nvSpPr>
          <p:spPr bwMode="auto">
            <a:xfrm>
              <a:off x="3121" y="8189"/>
              <a:ext cx="844" cy="49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79" name="Rectangle 280" descr="Narrow horizontal"/>
            <p:cNvSpPr>
              <a:spLocks noChangeArrowheads="1"/>
            </p:cNvSpPr>
            <p:nvPr/>
          </p:nvSpPr>
          <p:spPr bwMode="auto">
            <a:xfrm>
              <a:off x="3118" y="8747"/>
              <a:ext cx="850" cy="5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0" name="Rectangle 281" descr="Dark horizontal"/>
            <p:cNvSpPr>
              <a:spLocks noChangeArrowheads="1"/>
            </p:cNvSpPr>
            <p:nvPr/>
          </p:nvSpPr>
          <p:spPr bwMode="auto">
            <a:xfrm>
              <a:off x="2826" y="7714"/>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81" name="Group 282"/>
            <p:cNvGrpSpPr>
              <a:grpSpLocks/>
            </p:cNvGrpSpPr>
            <p:nvPr/>
          </p:nvGrpSpPr>
          <p:grpSpPr bwMode="auto">
            <a:xfrm>
              <a:off x="4464" y="7714"/>
              <a:ext cx="1434" cy="987"/>
              <a:chOff x="432" y="6432"/>
              <a:chExt cx="1344" cy="912"/>
            </a:xfrm>
          </p:grpSpPr>
          <p:sp>
            <p:nvSpPr>
              <p:cNvPr id="1190" name="Rectangle 28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1" name="Rectangle 28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2" name="Rectangle 28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3" name="Rectangle 28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82" name="Rectangle 288" descr="Narrow horizontal"/>
            <p:cNvSpPr>
              <a:spLocks noChangeArrowheads="1"/>
            </p:cNvSpPr>
            <p:nvPr/>
          </p:nvSpPr>
          <p:spPr bwMode="auto">
            <a:xfrm>
              <a:off x="4464" y="8884"/>
              <a:ext cx="1434" cy="18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3" name="Rectangle 291" descr="Dark horizontal"/>
            <p:cNvSpPr>
              <a:spLocks noChangeArrowheads="1"/>
            </p:cNvSpPr>
            <p:nvPr/>
          </p:nvSpPr>
          <p:spPr bwMode="auto">
            <a:xfrm>
              <a:off x="4464" y="8805"/>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4" name="Rectangle 296" descr="75%"/>
            <p:cNvSpPr>
              <a:spLocks noChangeArrowheads="1"/>
            </p:cNvSpPr>
            <p:nvPr/>
          </p:nvSpPr>
          <p:spPr bwMode="auto">
            <a:xfrm>
              <a:off x="3121" y="8884"/>
              <a:ext cx="844" cy="44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5" name="Rectangle 297" descr="Narrow horizontal"/>
            <p:cNvSpPr>
              <a:spLocks noChangeArrowheads="1"/>
            </p:cNvSpPr>
            <p:nvPr/>
          </p:nvSpPr>
          <p:spPr bwMode="auto">
            <a:xfrm>
              <a:off x="3118" y="9371"/>
              <a:ext cx="850" cy="5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6" name="Rectangle 292" descr="Narrow horizontal"/>
            <p:cNvSpPr>
              <a:spLocks noChangeArrowheads="1"/>
            </p:cNvSpPr>
            <p:nvPr/>
          </p:nvSpPr>
          <p:spPr bwMode="auto">
            <a:xfrm>
              <a:off x="4464" y="9129"/>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7" name="Rectangle 299"/>
            <p:cNvSpPr>
              <a:spLocks noChangeArrowheads="1"/>
            </p:cNvSpPr>
            <p:nvPr/>
          </p:nvSpPr>
          <p:spPr bwMode="auto">
            <a:xfrm>
              <a:off x="4822" y="9099"/>
              <a:ext cx="1127"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8" name="Rectangle 293" descr="Narrow horizontal"/>
            <p:cNvSpPr>
              <a:spLocks noChangeArrowheads="1"/>
            </p:cNvSpPr>
            <p:nvPr/>
          </p:nvSpPr>
          <p:spPr bwMode="auto">
            <a:xfrm>
              <a:off x="4464" y="9324"/>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9" name="Rectangle 300"/>
            <p:cNvSpPr>
              <a:spLocks noChangeArrowheads="1"/>
            </p:cNvSpPr>
            <p:nvPr/>
          </p:nvSpPr>
          <p:spPr bwMode="auto">
            <a:xfrm>
              <a:off x="4822" y="9292"/>
              <a:ext cx="1127"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043" name="Text Box 304"/>
          <p:cNvSpPr txBox="1">
            <a:spLocks noChangeArrowheads="1"/>
          </p:cNvSpPr>
          <p:nvPr/>
        </p:nvSpPr>
        <p:spPr bwMode="auto">
          <a:xfrm>
            <a:off x="2057401" y="20650201"/>
            <a:ext cx="13973175" cy="419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2286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 second section of the poster might serve a number of purposes: background information, methods, or system design. An important point with posters is to rely on visuals rather than longs blocks of text to communicate. Figures 2 and 3 show two more possible layouts for posters. This section was set in Calibri, 36 points. Boldfacing the section type is an option.</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44" name="Text Box 305"/>
          <p:cNvSpPr txBox="1">
            <a:spLocks noChangeArrowheads="1"/>
          </p:cNvSpPr>
          <p:nvPr/>
        </p:nvSpPr>
        <p:spPr bwMode="auto">
          <a:xfrm>
            <a:off x="4572000" y="3101340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Figure 2. Second possible layout for poster (caption: 32 points, bold). </a:t>
            </a:r>
          </a:p>
        </p:txBody>
      </p:sp>
      <p:grpSp>
        <p:nvGrpSpPr>
          <p:cNvPr id="1045" name="Group 536"/>
          <p:cNvGrpSpPr>
            <a:grpSpLocks/>
          </p:cNvGrpSpPr>
          <p:nvPr/>
        </p:nvGrpSpPr>
        <p:grpSpPr bwMode="auto">
          <a:xfrm>
            <a:off x="5867400" y="25450800"/>
            <a:ext cx="5181600" cy="5505450"/>
            <a:chOff x="2544" y="13872"/>
            <a:chExt cx="3264" cy="3468"/>
          </a:xfrm>
        </p:grpSpPr>
        <p:sp>
          <p:nvSpPr>
            <p:cNvPr id="1145" name="Rectangle 307"/>
            <p:cNvSpPr>
              <a:spLocks noChangeArrowheads="1"/>
            </p:cNvSpPr>
            <p:nvPr/>
          </p:nvSpPr>
          <p:spPr bwMode="auto">
            <a:xfrm>
              <a:off x="2544" y="13872"/>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146" name="Rectangle 308" descr="Dark horizontal"/>
            <p:cNvSpPr>
              <a:spLocks noChangeArrowheads="1"/>
            </p:cNvSpPr>
            <p:nvPr/>
          </p:nvSpPr>
          <p:spPr bwMode="auto">
            <a:xfrm>
              <a:off x="2799" y="13963"/>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147" name="Picture 309"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0" y="14157"/>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 name="Rectangle 310" descr="Narrow horizontal"/>
            <p:cNvSpPr>
              <a:spLocks noChangeArrowheads="1"/>
            </p:cNvSpPr>
            <p:nvPr/>
          </p:nvSpPr>
          <p:spPr bwMode="auto">
            <a:xfrm>
              <a:off x="3239" y="14247"/>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9" name="Rectangle 311"/>
            <p:cNvSpPr>
              <a:spLocks noChangeArrowheads="1"/>
            </p:cNvSpPr>
            <p:nvPr/>
          </p:nvSpPr>
          <p:spPr bwMode="auto">
            <a:xfrm>
              <a:off x="2595" y="14231"/>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0" name="Rectangle 313" descr="Narrow horizontal"/>
            <p:cNvSpPr>
              <a:spLocks noChangeArrowheads="1"/>
            </p:cNvSpPr>
            <p:nvPr/>
          </p:nvSpPr>
          <p:spPr bwMode="auto">
            <a:xfrm>
              <a:off x="2646"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1" name="Rectangle 316" descr="Dark horizontal"/>
            <p:cNvSpPr>
              <a:spLocks noChangeArrowheads="1"/>
            </p:cNvSpPr>
            <p:nvPr/>
          </p:nvSpPr>
          <p:spPr bwMode="auto">
            <a:xfrm>
              <a:off x="2646"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2" name="Rectangle 318" descr="Narrow horizontal"/>
            <p:cNvSpPr>
              <a:spLocks noChangeArrowheads="1"/>
            </p:cNvSpPr>
            <p:nvPr/>
          </p:nvSpPr>
          <p:spPr bwMode="auto">
            <a:xfrm>
              <a:off x="4329"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3" name="Rectangle 319" descr="75%"/>
            <p:cNvSpPr>
              <a:spLocks noChangeArrowheads="1"/>
            </p:cNvSpPr>
            <p:nvPr/>
          </p:nvSpPr>
          <p:spPr bwMode="auto">
            <a:xfrm>
              <a:off x="4304" y="15011"/>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4" name="Rectangle 321" descr="Dark horizontal"/>
            <p:cNvSpPr>
              <a:spLocks noChangeArrowheads="1"/>
            </p:cNvSpPr>
            <p:nvPr/>
          </p:nvSpPr>
          <p:spPr bwMode="auto">
            <a:xfrm>
              <a:off x="4329"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5" name="Rectangle 324" descr="Narrow horizontal"/>
            <p:cNvSpPr>
              <a:spLocks noChangeArrowheads="1"/>
            </p:cNvSpPr>
            <p:nvPr/>
          </p:nvSpPr>
          <p:spPr bwMode="auto">
            <a:xfrm>
              <a:off x="2701" y="16430"/>
              <a:ext cx="1294" cy="6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6" name="Rectangle 322" descr="Narrow horizontal"/>
            <p:cNvSpPr>
              <a:spLocks noChangeArrowheads="1"/>
            </p:cNvSpPr>
            <p:nvPr/>
          </p:nvSpPr>
          <p:spPr bwMode="auto">
            <a:xfrm>
              <a:off x="2646" y="16746"/>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7" name="Rectangle 325" descr="Dark horizontal"/>
            <p:cNvSpPr>
              <a:spLocks noChangeArrowheads="1"/>
            </p:cNvSpPr>
            <p:nvPr/>
          </p:nvSpPr>
          <p:spPr bwMode="auto">
            <a:xfrm>
              <a:off x="2646"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8" name="Rectangle 331" descr="Narrow horizontal"/>
            <p:cNvSpPr>
              <a:spLocks noChangeArrowheads="1"/>
            </p:cNvSpPr>
            <p:nvPr/>
          </p:nvSpPr>
          <p:spPr bwMode="auto">
            <a:xfrm>
              <a:off x="4278" y="16746"/>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9" name="Rectangle 332" descr="Dark horizontal"/>
            <p:cNvSpPr>
              <a:spLocks noChangeArrowheads="1"/>
            </p:cNvSpPr>
            <p:nvPr/>
          </p:nvSpPr>
          <p:spPr bwMode="auto">
            <a:xfrm>
              <a:off x="4278"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0" name="Rectangle 336" descr="Narrow horizontal"/>
            <p:cNvSpPr>
              <a:spLocks noChangeArrowheads="1"/>
            </p:cNvSpPr>
            <p:nvPr/>
          </p:nvSpPr>
          <p:spPr bwMode="auto">
            <a:xfrm>
              <a:off x="4278" y="16991"/>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1" name="Rectangle 337"/>
            <p:cNvSpPr>
              <a:spLocks noChangeArrowheads="1"/>
            </p:cNvSpPr>
            <p:nvPr/>
          </p:nvSpPr>
          <p:spPr bwMode="auto">
            <a:xfrm>
              <a:off x="4635" y="16961"/>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2" name="Rectangle 339" descr="Narrow horizontal"/>
            <p:cNvSpPr>
              <a:spLocks noChangeArrowheads="1"/>
            </p:cNvSpPr>
            <p:nvPr/>
          </p:nvSpPr>
          <p:spPr bwMode="auto">
            <a:xfrm>
              <a:off x="4278" y="17179"/>
              <a:ext cx="1428" cy="12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3" name="Rectangle 340"/>
            <p:cNvSpPr>
              <a:spLocks noChangeArrowheads="1"/>
            </p:cNvSpPr>
            <p:nvPr/>
          </p:nvSpPr>
          <p:spPr bwMode="auto">
            <a:xfrm>
              <a:off x="4635" y="17149"/>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2" name="Diagram 379"/>
            <p:cNvGrpSpPr>
              <a:grpSpLocks/>
            </p:cNvGrpSpPr>
            <p:nvPr/>
          </p:nvGrpSpPr>
          <p:grpSpPr bwMode="auto">
            <a:xfrm>
              <a:off x="2735" y="15063"/>
              <a:ext cx="1284" cy="1400"/>
              <a:chOff x="2955" y="15600"/>
              <a:chExt cx="1618" cy="1740"/>
            </a:xfrm>
          </p:grpSpPr>
          <p:sp>
            <p:nvSpPr>
              <p:cNvPr id="3" name="_s1028"/>
              <p:cNvSpPr>
                <a:spLocks noChangeArrowheads="1" noTextEdit="1"/>
              </p:cNvSpPr>
              <p:nvPr/>
            </p:nvSpPr>
            <p:spPr bwMode="auto">
              <a:xfrm>
                <a:off x="3165" y="15682"/>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4" name="_s1029"/>
              <p:cNvSpPr>
                <a:spLocks noChangeArrowheads="1" noTextEdit="1"/>
              </p:cNvSpPr>
              <p:nvPr/>
            </p:nvSpPr>
            <p:spPr bwMode="auto">
              <a:xfrm rot="7200000">
                <a:off x="3329" y="15965"/>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5" name="_s1030"/>
              <p:cNvSpPr>
                <a:spLocks noChangeArrowheads="1" noTextEdit="1"/>
              </p:cNvSpPr>
              <p:nvPr/>
            </p:nvSpPr>
            <p:spPr bwMode="auto">
              <a:xfrm rot="14400000">
                <a:off x="3001" y="15966"/>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6" name="_s1031"/>
              <p:cNvSpPr>
                <a:spLocks noChangeArrowheads="1"/>
              </p:cNvSpPr>
              <p:nvPr/>
            </p:nvSpPr>
            <p:spPr bwMode="auto">
              <a:xfrm>
                <a:off x="4092"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marL="457200" defTabSz="908050">
                  <a:defRPr sz="4000" b="1">
                    <a:solidFill>
                      <a:srgbClr val="003399"/>
                    </a:solidFill>
                    <a:latin typeface="Arial" panose="020B0604020202020204" pitchFamily="34" charset="0"/>
                  </a:defRPr>
                </a:lvl2pPr>
                <a:lvl3pPr marL="914400" defTabSz="908050">
                  <a:defRPr sz="4000" b="1">
                    <a:solidFill>
                      <a:srgbClr val="003399"/>
                    </a:solidFill>
                    <a:latin typeface="Arial" panose="020B0604020202020204" pitchFamily="34" charset="0"/>
                  </a:defRPr>
                </a:lvl3pPr>
                <a:lvl4pPr marL="1371600" defTabSz="908050">
                  <a:defRPr sz="4000" b="1">
                    <a:solidFill>
                      <a:srgbClr val="003399"/>
                    </a:solidFill>
                    <a:latin typeface="Arial" panose="020B0604020202020204" pitchFamily="34" charset="0"/>
                  </a:defRPr>
                </a:lvl4pPr>
                <a:lvl5pPr marL="1828800" defTabSz="908050">
                  <a:defRPr sz="4000" b="1">
                    <a:solidFill>
                      <a:srgbClr val="003399"/>
                    </a:solidFill>
                    <a:latin typeface="Arial" panose="020B0604020202020204" pitchFamily="34" charset="0"/>
                  </a:defRPr>
                </a:lvl5pPr>
                <a:lvl6pPr marL="2286000" defTabSz="908050" eaLnBrk="0" fontAlgn="base" hangingPunct="0">
                  <a:spcBef>
                    <a:spcPct val="0"/>
                  </a:spcBef>
                  <a:spcAft>
                    <a:spcPct val="0"/>
                  </a:spcAft>
                  <a:defRPr sz="4000" b="1">
                    <a:solidFill>
                      <a:srgbClr val="003399"/>
                    </a:solidFill>
                    <a:latin typeface="Arial" panose="020B0604020202020204" pitchFamily="34" charset="0"/>
                  </a:defRPr>
                </a:lvl6pPr>
                <a:lvl7pPr marL="2743200" defTabSz="908050" eaLnBrk="0" fontAlgn="base" hangingPunct="0">
                  <a:spcBef>
                    <a:spcPct val="0"/>
                  </a:spcBef>
                  <a:spcAft>
                    <a:spcPct val="0"/>
                  </a:spcAft>
                  <a:defRPr sz="4000" b="1">
                    <a:solidFill>
                      <a:srgbClr val="003399"/>
                    </a:solidFill>
                    <a:latin typeface="Arial" panose="020B0604020202020204" pitchFamily="34" charset="0"/>
                  </a:defRPr>
                </a:lvl7pPr>
                <a:lvl8pPr marL="3200400" defTabSz="908050" eaLnBrk="0" fontAlgn="base" hangingPunct="0">
                  <a:spcBef>
                    <a:spcPct val="0"/>
                  </a:spcBef>
                  <a:spcAft>
                    <a:spcPct val="0"/>
                  </a:spcAft>
                  <a:defRPr sz="4000" b="1">
                    <a:solidFill>
                      <a:srgbClr val="003399"/>
                    </a:solidFill>
                    <a:latin typeface="Arial" panose="020B0604020202020204" pitchFamily="34" charset="0"/>
                  </a:defRPr>
                </a:lvl8pPr>
                <a:lvl9pPr marL="3657600"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sp>
            <p:nvSpPr>
              <p:cNvPr id="7" name="_s1032"/>
              <p:cNvSpPr>
                <a:spLocks noChangeArrowheads="1"/>
              </p:cNvSpPr>
              <p:nvPr/>
            </p:nvSpPr>
            <p:spPr bwMode="auto">
              <a:xfrm>
                <a:off x="3524" y="16886"/>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marL="457200" defTabSz="908050">
                  <a:defRPr sz="4000" b="1">
                    <a:solidFill>
                      <a:srgbClr val="003399"/>
                    </a:solidFill>
                    <a:latin typeface="Arial" panose="020B0604020202020204" pitchFamily="34" charset="0"/>
                  </a:defRPr>
                </a:lvl2pPr>
                <a:lvl3pPr marL="914400" defTabSz="908050">
                  <a:defRPr sz="4000" b="1">
                    <a:solidFill>
                      <a:srgbClr val="003399"/>
                    </a:solidFill>
                    <a:latin typeface="Arial" panose="020B0604020202020204" pitchFamily="34" charset="0"/>
                  </a:defRPr>
                </a:lvl3pPr>
                <a:lvl4pPr marL="1371600" defTabSz="908050">
                  <a:defRPr sz="4000" b="1">
                    <a:solidFill>
                      <a:srgbClr val="003399"/>
                    </a:solidFill>
                    <a:latin typeface="Arial" panose="020B0604020202020204" pitchFamily="34" charset="0"/>
                  </a:defRPr>
                </a:lvl4pPr>
                <a:lvl5pPr marL="1828800" defTabSz="908050">
                  <a:defRPr sz="4000" b="1">
                    <a:solidFill>
                      <a:srgbClr val="003399"/>
                    </a:solidFill>
                    <a:latin typeface="Arial" panose="020B0604020202020204" pitchFamily="34" charset="0"/>
                  </a:defRPr>
                </a:lvl5pPr>
                <a:lvl6pPr marL="2286000" defTabSz="908050" eaLnBrk="0" fontAlgn="base" hangingPunct="0">
                  <a:spcBef>
                    <a:spcPct val="0"/>
                  </a:spcBef>
                  <a:spcAft>
                    <a:spcPct val="0"/>
                  </a:spcAft>
                  <a:defRPr sz="4000" b="1">
                    <a:solidFill>
                      <a:srgbClr val="003399"/>
                    </a:solidFill>
                    <a:latin typeface="Arial" panose="020B0604020202020204" pitchFamily="34" charset="0"/>
                  </a:defRPr>
                </a:lvl6pPr>
                <a:lvl7pPr marL="2743200" defTabSz="908050" eaLnBrk="0" fontAlgn="base" hangingPunct="0">
                  <a:spcBef>
                    <a:spcPct val="0"/>
                  </a:spcBef>
                  <a:spcAft>
                    <a:spcPct val="0"/>
                  </a:spcAft>
                  <a:defRPr sz="4000" b="1">
                    <a:solidFill>
                      <a:srgbClr val="003399"/>
                    </a:solidFill>
                    <a:latin typeface="Arial" panose="020B0604020202020204" pitchFamily="34" charset="0"/>
                  </a:defRPr>
                </a:lvl7pPr>
                <a:lvl8pPr marL="3200400" defTabSz="908050" eaLnBrk="0" fontAlgn="base" hangingPunct="0">
                  <a:spcBef>
                    <a:spcPct val="0"/>
                  </a:spcBef>
                  <a:spcAft>
                    <a:spcPct val="0"/>
                  </a:spcAft>
                  <a:defRPr sz="4000" b="1">
                    <a:solidFill>
                      <a:srgbClr val="003399"/>
                    </a:solidFill>
                    <a:latin typeface="Arial" panose="020B0604020202020204" pitchFamily="34" charset="0"/>
                  </a:defRPr>
                </a:lvl8pPr>
                <a:lvl9pPr marL="3657600"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sp>
            <p:nvSpPr>
              <p:cNvPr id="8" name="_s1033"/>
              <p:cNvSpPr>
                <a:spLocks noChangeArrowheads="1"/>
              </p:cNvSpPr>
              <p:nvPr/>
            </p:nvSpPr>
            <p:spPr bwMode="auto">
              <a:xfrm>
                <a:off x="2955"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marL="457200" defTabSz="908050">
                  <a:defRPr sz="4000" b="1">
                    <a:solidFill>
                      <a:srgbClr val="003399"/>
                    </a:solidFill>
                    <a:latin typeface="Arial" panose="020B0604020202020204" pitchFamily="34" charset="0"/>
                  </a:defRPr>
                </a:lvl2pPr>
                <a:lvl3pPr marL="914400" defTabSz="908050">
                  <a:defRPr sz="4000" b="1">
                    <a:solidFill>
                      <a:srgbClr val="003399"/>
                    </a:solidFill>
                    <a:latin typeface="Arial" panose="020B0604020202020204" pitchFamily="34" charset="0"/>
                  </a:defRPr>
                </a:lvl3pPr>
                <a:lvl4pPr marL="1371600" defTabSz="908050">
                  <a:defRPr sz="4000" b="1">
                    <a:solidFill>
                      <a:srgbClr val="003399"/>
                    </a:solidFill>
                    <a:latin typeface="Arial" panose="020B0604020202020204" pitchFamily="34" charset="0"/>
                  </a:defRPr>
                </a:lvl4pPr>
                <a:lvl5pPr marL="1828800" defTabSz="908050">
                  <a:defRPr sz="4000" b="1">
                    <a:solidFill>
                      <a:srgbClr val="003399"/>
                    </a:solidFill>
                    <a:latin typeface="Arial" panose="020B0604020202020204" pitchFamily="34" charset="0"/>
                  </a:defRPr>
                </a:lvl5pPr>
                <a:lvl6pPr marL="2286000" defTabSz="908050" eaLnBrk="0" fontAlgn="base" hangingPunct="0">
                  <a:spcBef>
                    <a:spcPct val="0"/>
                  </a:spcBef>
                  <a:spcAft>
                    <a:spcPct val="0"/>
                  </a:spcAft>
                  <a:defRPr sz="4000" b="1">
                    <a:solidFill>
                      <a:srgbClr val="003399"/>
                    </a:solidFill>
                    <a:latin typeface="Arial" panose="020B0604020202020204" pitchFamily="34" charset="0"/>
                  </a:defRPr>
                </a:lvl6pPr>
                <a:lvl7pPr marL="2743200" defTabSz="908050" eaLnBrk="0" fontAlgn="base" hangingPunct="0">
                  <a:spcBef>
                    <a:spcPct val="0"/>
                  </a:spcBef>
                  <a:spcAft>
                    <a:spcPct val="0"/>
                  </a:spcAft>
                  <a:defRPr sz="4000" b="1">
                    <a:solidFill>
                      <a:srgbClr val="003399"/>
                    </a:solidFill>
                    <a:latin typeface="Arial" panose="020B0604020202020204" pitchFamily="34" charset="0"/>
                  </a:defRPr>
                </a:lvl7pPr>
                <a:lvl8pPr marL="3200400" defTabSz="908050" eaLnBrk="0" fontAlgn="base" hangingPunct="0">
                  <a:spcBef>
                    <a:spcPct val="0"/>
                  </a:spcBef>
                  <a:spcAft>
                    <a:spcPct val="0"/>
                  </a:spcAft>
                  <a:defRPr sz="4000" b="1">
                    <a:solidFill>
                      <a:srgbClr val="003399"/>
                    </a:solidFill>
                    <a:latin typeface="Arial" panose="020B0604020202020204" pitchFamily="34" charset="0"/>
                  </a:defRPr>
                </a:lvl8pPr>
                <a:lvl9pPr marL="3657600"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grpSp>
        <p:sp>
          <p:nvSpPr>
            <p:cNvPr id="1164" name="Rectangle 388" descr="75%"/>
            <p:cNvSpPr>
              <a:spLocks noChangeArrowheads="1"/>
            </p:cNvSpPr>
            <p:nvPr/>
          </p:nvSpPr>
          <p:spPr bwMode="auto">
            <a:xfrm>
              <a:off x="3233" y="16046"/>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5" name="Rectangle 386" descr="75%"/>
            <p:cNvSpPr>
              <a:spLocks noChangeArrowheads="1"/>
            </p:cNvSpPr>
            <p:nvPr/>
          </p:nvSpPr>
          <p:spPr bwMode="auto">
            <a:xfrm>
              <a:off x="3743" y="15270"/>
              <a:ext cx="283" cy="32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6" name="Rectangle 389" descr="75%"/>
            <p:cNvSpPr>
              <a:spLocks noChangeArrowheads="1"/>
            </p:cNvSpPr>
            <p:nvPr/>
          </p:nvSpPr>
          <p:spPr bwMode="auto">
            <a:xfrm>
              <a:off x="2723" y="15321"/>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7" name="Rectangle 390" descr="Narrow horizontal"/>
            <p:cNvSpPr>
              <a:spLocks noChangeArrowheads="1"/>
            </p:cNvSpPr>
            <p:nvPr/>
          </p:nvSpPr>
          <p:spPr bwMode="auto">
            <a:xfrm>
              <a:off x="4406" y="15684"/>
              <a:ext cx="1294" cy="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8" name="Rectangle 391" descr="75%"/>
            <p:cNvSpPr>
              <a:spLocks noChangeArrowheads="1"/>
            </p:cNvSpPr>
            <p:nvPr/>
          </p:nvSpPr>
          <p:spPr bwMode="auto">
            <a:xfrm>
              <a:off x="4304" y="15787"/>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9" name="Rectangle 392" descr="Narrow horizontal"/>
            <p:cNvSpPr>
              <a:spLocks noChangeArrowheads="1"/>
            </p:cNvSpPr>
            <p:nvPr/>
          </p:nvSpPr>
          <p:spPr bwMode="auto">
            <a:xfrm>
              <a:off x="4384" y="16443"/>
              <a:ext cx="1294" cy="5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046" name="Text Box 341"/>
          <p:cNvSpPr txBox="1">
            <a:spLocks noChangeArrowheads="1"/>
          </p:cNvSpPr>
          <p:nvPr/>
        </p:nvSpPr>
        <p:spPr bwMode="auto">
          <a:xfrm>
            <a:off x="4572000" y="3853815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a:solidFill>
                  <a:schemeClr val="tx1"/>
                </a:solidFill>
                <a:latin typeface="Calibri" panose="020F0502020204030204" pitchFamily="34" charset="0"/>
                <a:ea typeface="Calibri" panose="020F0502020204030204" pitchFamily="34" charset="0"/>
                <a:cs typeface="Calibri" panose="020F0502020204030204" pitchFamily="34" charset="0"/>
              </a:rPr>
              <a:t>Figure 3. Third possible layout for poster (caption: 32 points, bold). </a:t>
            </a:r>
          </a:p>
        </p:txBody>
      </p:sp>
      <p:grpSp>
        <p:nvGrpSpPr>
          <p:cNvPr id="1047" name="Group 533"/>
          <p:cNvGrpSpPr>
            <a:grpSpLocks/>
          </p:cNvGrpSpPr>
          <p:nvPr/>
        </p:nvGrpSpPr>
        <p:grpSpPr bwMode="auto">
          <a:xfrm>
            <a:off x="5791200" y="32918400"/>
            <a:ext cx="5181600" cy="5429250"/>
            <a:chOff x="2496" y="18660"/>
            <a:chExt cx="3264" cy="3420"/>
          </a:xfrm>
        </p:grpSpPr>
        <p:sp>
          <p:nvSpPr>
            <p:cNvPr id="1110" name="Rectangle 343"/>
            <p:cNvSpPr>
              <a:spLocks noChangeArrowheads="1"/>
            </p:cNvSpPr>
            <p:nvPr/>
          </p:nvSpPr>
          <p:spPr bwMode="auto">
            <a:xfrm>
              <a:off x="2496" y="18660"/>
              <a:ext cx="3264" cy="34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111" name="Rectangle 344" descr="Dark horizontal"/>
            <p:cNvSpPr>
              <a:spLocks noChangeArrowheads="1"/>
            </p:cNvSpPr>
            <p:nvPr/>
          </p:nvSpPr>
          <p:spPr bwMode="auto">
            <a:xfrm>
              <a:off x="2751" y="18749"/>
              <a:ext cx="2703" cy="153"/>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112" name="Picture 34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 y="18941"/>
              <a:ext cx="529"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3" name="Rectangle 346" descr="Narrow horizontal"/>
            <p:cNvSpPr>
              <a:spLocks noChangeArrowheads="1"/>
            </p:cNvSpPr>
            <p:nvPr/>
          </p:nvSpPr>
          <p:spPr bwMode="auto">
            <a:xfrm>
              <a:off x="3191" y="19030"/>
              <a:ext cx="1810" cy="10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4" name="Rectangle 347"/>
            <p:cNvSpPr>
              <a:spLocks noChangeArrowheads="1"/>
            </p:cNvSpPr>
            <p:nvPr/>
          </p:nvSpPr>
          <p:spPr bwMode="auto">
            <a:xfrm>
              <a:off x="2547" y="19014"/>
              <a:ext cx="202" cy="153"/>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5" name="Rectangle 349" descr="Narrow horizontal"/>
            <p:cNvSpPr>
              <a:spLocks noChangeArrowheads="1"/>
            </p:cNvSpPr>
            <p:nvPr/>
          </p:nvSpPr>
          <p:spPr bwMode="auto">
            <a:xfrm>
              <a:off x="2598" y="19351"/>
              <a:ext cx="1428" cy="2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6" name="Rectangle 350" descr="75%"/>
            <p:cNvSpPr>
              <a:spLocks noChangeArrowheads="1"/>
            </p:cNvSpPr>
            <p:nvPr/>
          </p:nvSpPr>
          <p:spPr bwMode="auto">
            <a:xfrm>
              <a:off x="2891" y="19632"/>
              <a:ext cx="842" cy="40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7" name="Rectangle 351" descr="Narrow horizontal"/>
            <p:cNvSpPr>
              <a:spLocks noChangeArrowheads="1"/>
            </p:cNvSpPr>
            <p:nvPr/>
          </p:nvSpPr>
          <p:spPr bwMode="auto">
            <a:xfrm>
              <a:off x="2888" y="20079"/>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8" name="Rectangle 352" descr="Dark horizontal"/>
            <p:cNvSpPr>
              <a:spLocks noChangeArrowheads="1"/>
            </p:cNvSpPr>
            <p:nvPr/>
          </p:nvSpPr>
          <p:spPr bwMode="auto">
            <a:xfrm>
              <a:off x="2598" y="19273"/>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19" name="Group 353"/>
            <p:cNvGrpSpPr>
              <a:grpSpLocks/>
            </p:cNvGrpSpPr>
            <p:nvPr/>
          </p:nvGrpSpPr>
          <p:grpSpPr bwMode="auto">
            <a:xfrm>
              <a:off x="4281" y="19273"/>
              <a:ext cx="1428" cy="969"/>
              <a:chOff x="432" y="6432"/>
              <a:chExt cx="1344" cy="912"/>
            </a:xfrm>
          </p:grpSpPr>
          <p:sp>
            <p:nvSpPr>
              <p:cNvPr id="1141" name="Rectangle 354"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2" name="Rectangle 355"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3" name="Rectangle 356"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4" name="Rectangle 357"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20" name="Rectangle 359" descr="75%"/>
            <p:cNvSpPr>
              <a:spLocks noChangeArrowheads="1"/>
            </p:cNvSpPr>
            <p:nvPr/>
          </p:nvSpPr>
          <p:spPr bwMode="auto">
            <a:xfrm>
              <a:off x="2891" y="20563"/>
              <a:ext cx="842" cy="443"/>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1" name="Rectangle 360" descr="Narrow horizontal"/>
            <p:cNvSpPr>
              <a:spLocks noChangeArrowheads="1"/>
            </p:cNvSpPr>
            <p:nvPr/>
          </p:nvSpPr>
          <p:spPr bwMode="auto">
            <a:xfrm>
              <a:off x="2888" y="21022"/>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22" name="Group 395"/>
            <p:cNvGrpSpPr>
              <a:grpSpLocks/>
            </p:cNvGrpSpPr>
            <p:nvPr/>
          </p:nvGrpSpPr>
          <p:grpSpPr bwMode="auto">
            <a:xfrm>
              <a:off x="2598" y="20208"/>
              <a:ext cx="1428" cy="314"/>
              <a:chOff x="2406" y="20208"/>
              <a:chExt cx="1428" cy="314"/>
            </a:xfrm>
          </p:grpSpPr>
          <p:sp>
            <p:nvSpPr>
              <p:cNvPr id="1139" name="Rectangle 358" descr="Narrow horizontal"/>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0" name="Rectangle 361" descr="Dark horizontal"/>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grpSp>
          <p:nvGrpSpPr>
            <p:cNvPr id="1123" name="Group 362"/>
            <p:cNvGrpSpPr>
              <a:grpSpLocks/>
            </p:cNvGrpSpPr>
            <p:nvPr/>
          </p:nvGrpSpPr>
          <p:grpSpPr bwMode="auto">
            <a:xfrm>
              <a:off x="4230" y="20344"/>
              <a:ext cx="1428" cy="970"/>
              <a:chOff x="432" y="6432"/>
              <a:chExt cx="1344" cy="912"/>
            </a:xfrm>
          </p:grpSpPr>
          <p:sp>
            <p:nvSpPr>
              <p:cNvPr id="1135" name="Rectangle 36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6" name="Rectangle 36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7" name="Rectangle 36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8" name="Rectangle 36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24" name="Rectangle 367" descr="Narrow horizontal"/>
            <p:cNvSpPr>
              <a:spLocks noChangeArrowheads="1"/>
            </p:cNvSpPr>
            <p:nvPr/>
          </p:nvSpPr>
          <p:spPr bwMode="auto">
            <a:xfrm>
              <a:off x="4230" y="21494"/>
              <a:ext cx="1428" cy="17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5" name="Rectangle 368" descr="Dark horizontal"/>
            <p:cNvSpPr>
              <a:spLocks noChangeArrowheads="1"/>
            </p:cNvSpPr>
            <p:nvPr/>
          </p:nvSpPr>
          <p:spPr bwMode="auto">
            <a:xfrm>
              <a:off x="4230" y="21416"/>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6" name="Rectangle 369" descr="75%"/>
            <p:cNvSpPr>
              <a:spLocks noChangeArrowheads="1"/>
            </p:cNvSpPr>
            <p:nvPr/>
          </p:nvSpPr>
          <p:spPr bwMode="auto">
            <a:xfrm>
              <a:off x="2891" y="21590"/>
              <a:ext cx="842" cy="38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7" name="Rectangle 370" descr="Narrow horizontal"/>
            <p:cNvSpPr>
              <a:spLocks noChangeArrowheads="1"/>
            </p:cNvSpPr>
            <p:nvPr/>
          </p:nvSpPr>
          <p:spPr bwMode="auto">
            <a:xfrm>
              <a:off x="2888" y="21991"/>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8" name="Rectangle 372" descr="Narrow horizontal"/>
            <p:cNvSpPr>
              <a:spLocks noChangeArrowheads="1"/>
            </p:cNvSpPr>
            <p:nvPr/>
          </p:nvSpPr>
          <p:spPr bwMode="auto">
            <a:xfrm>
              <a:off x="4230" y="21735"/>
              <a:ext cx="1428" cy="12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9" name="Rectangle 373"/>
            <p:cNvSpPr>
              <a:spLocks noChangeArrowheads="1"/>
            </p:cNvSpPr>
            <p:nvPr/>
          </p:nvSpPr>
          <p:spPr bwMode="auto">
            <a:xfrm>
              <a:off x="4587" y="21711"/>
              <a:ext cx="1122" cy="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0" name="Rectangle 375" descr="Narrow horizontal"/>
            <p:cNvSpPr>
              <a:spLocks noChangeArrowheads="1"/>
            </p:cNvSpPr>
            <p:nvPr/>
          </p:nvSpPr>
          <p:spPr bwMode="auto">
            <a:xfrm>
              <a:off x="4230" y="21927"/>
              <a:ext cx="1428"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1" name="Rectangle 376"/>
            <p:cNvSpPr>
              <a:spLocks noChangeArrowheads="1"/>
            </p:cNvSpPr>
            <p:nvPr/>
          </p:nvSpPr>
          <p:spPr bwMode="auto">
            <a:xfrm>
              <a:off x="4587" y="21897"/>
              <a:ext cx="1122" cy="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32" name="Group 396"/>
            <p:cNvGrpSpPr>
              <a:grpSpLocks/>
            </p:cNvGrpSpPr>
            <p:nvPr/>
          </p:nvGrpSpPr>
          <p:grpSpPr bwMode="auto">
            <a:xfrm>
              <a:off x="2592" y="21216"/>
              <a:ext cx="1428" cy="314"/>
              <a:chOff x="2406" y="20208"/>
              <a:chExt cx="1428" cy="314"/>
            </a:xfrm>
          </p:grpSpPr>
          <p:sp>
            <p:nvSpPr>
              <p:cNvPr id="1133" name="Rectangle 397" descr="Narrow horizontal"/>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4" name="Rectangle 398" descr="Dark horizontal"/>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grpSp>
      <p:sp>
        <p:nvSpPr>
          <p:cNvPr id="1048" name="Text Box 401"/>
          <p:cNvSpPr txBox="1">
            <a:spLocks noChangeArrowheads="1"/>
          </p:cNvSpPr>
          <p:nvPr/>
        </p:nvSpPr>
        <p:spPr bwMode="auto">
          <a:xfrm>
            <a:off x="16944976" y="31470600"/>
            <a:ext cx="13916025" cy="254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 final section of the poster generally provides conclusions and recommendations. This section was set in Calibri, 36 points. Boldfacing the section type is an option.</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49" name="Text Box 402"/>
          <p:cNvSpPr txBox="1">
            <a:spLocks noChangeArrowheads="1"/>
          </p:cNvSpPr>
          <p:nvPr/>
        </p:nvSpPr>
        <p:spPr bwMode="auto">
          <a:xfrm>
            <a:off x="16897350" y="9144000"/>
            <a:ext cx="13963650" cy="364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One section of a poster should present the results. Often the results can be depicted with graphs, such as for an experiment, or with drawings such as with a design. Shown in Figure 4 is another possible layout for a poster. This section was set in Calibri, 36 points. Boldfacing the section type is an option.</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50" name="Text Box 405"/>
          <p:cNvSpPr txBox="1">
            <a:spLocks noChangeArrowheads="1"/>
          </p:cNvSpPr>
          <p:nvPr/>
        </p:nvSpPr>
        <p:spPr bwMode="auto">
          <a:xfrm>
            <a:off x="20078700" y="1882140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a:solidFill>
                  <a:schemeClr val="tx1"/>
                </a:solidFill>
                <a:latin typeface="Calibri" panose="020F0502020204030204" pitchFamily="34" charset="0"/>
                <a:ea typeface="Calibri" panose="020F0502020204030204" pitchFamily="34" charset="0"/>
                <a:cs typeface="Calibri" panose="020F0502020204030204" pitchFamily="34" charset="0"/>
              </a:rPr>
              <a:t>Figure 4. Fourth possible layout for poster (caption: 32 points, bold). </a:t>
            </a:r>
          </a:p>
        </p:txBody>
      </p:sp>
      <p:sp>
        <p:nvSpPr>
          <p:cNvPr id="1051" name="Text Box 443"/>
          <p:cNvSpPr txBox="1">
            <a:spLocks noChangeArrowheads="1"/>
          </p:cNvSpPr>
          <p:nvPr/>
        </p:nvSpPr>
        <p:spPr bwMode="auto">
          <a:xfrm>
            <a:off x="20002500" y="3009900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a:solidFill>
                  <a:schemeClr val="tx1"/>
                </a:solidFill>
                <a:latin typeface="Calibri" panose="020F0502020204030204" pitchFamily="34" charset="0"/>
                <a:ea typeface="Calibri" panose="020F0502020204030204" pitchFamily="34" charset="0"/>
                <a:cs typeface="Calibri" panose="020F0502020204030204" pitchFamily="34" charset="0"/>
              </a:rPr>
              <a:t>Figure 5. Fifth possible layout for poster (caption: 32 points, bold). </a:t>
            </a:r>
          </a:p>
        </p:txBody>
      </p:sp>
      <p:sp>
        <p:nvSpPr>
          <p:cNvPr id="1052" name="Text Box 482"/>
          <p:cNvSpPr txBox="1">
            <a:spLocks noChangeArrowheads="1"/>
          </p:cNvSpPr>
          <p:nvPr/>
        </p:nvSpPr>
        <p:spPr bwMode="auto">
          <a:xfrm>
            <a:off x="16992600" y="20650200"/>
            <a:ext cx="13963650" cy="364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Shown in Figure 5 is another possible layout for a poster. This section was set in Calibri, 36 points. Note that the amount of type in the sections affects the choice, size, and boldfacing of the typeface. No matter the type selected for the sections, you should still use a bold sans serif for the headings. </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grpSp>
        <p:nvGrpSpPr>
          <p:cNvPr id="1053" name="Group 530"/>
          <p:cNvGrpSpPr>
            <a:grpSpLocks/>
          </p:cNvGrpSpPr>
          <p:nvPr/>
        </p:nvGrpSpPr>
        <p:grpSpPr bwMode="auto">
          <a:xfrm>
            <a:off x="21336000" y="13258800"/>
            <a:ext cx="5181600" cy="5505450"/>
            <a:chOff x="12288" y="6048"/>
            <a:chExt cx="3264" cy="3468"/>
          </a:xfrm>
        </p:grpSpPr>
        <p:sp>
          <p:nvSpPr>
            <p:cNvPr id="1083" name="Rectangle 407"/>
            <p:cNvSpPr>
              <a:spLocks noChangeArrowheads="1"/>
            </p:cNvSpPr>
            <p:nvPr/>
          </p:nvSpPr>
          <p:spPr bwMode="auto">
            <a:xfrm>
              <a:off x="12288" y="6048"/>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084" name="Rectangle 408" descr="Dark horizontal"/>
            <p:cNvSpPr>
              <a:spLocks noChangeArrowheads="1"/>
            </p:cNvSpPr>
            <p:nvPr/>
          </p:nvSpPr>
          <p:spPr bwMode="auto">
            <a:xfrm>
              <a:off x="12543" y="6139"/>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085" name="Picture 409"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6333"/>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6" name="Rectangle 410" descr="Narrow horizontal"/>
            <p:cNvSpPr>
              <a:spLocks noChangeArrowheads="1"/>
            </p:cNvSpPr>
            <p:nvPr/>
          </p:nvSpPr>
          <p:spPr bwMode="auto">
            <a:xfrm>
              <a:off x="12983" y="6423"/>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7" name="Rectangle 411"/>
            <p:cNvSpPr>
              <a:spLocks noChangeArrowheads="1"/>
            </p:cNvSpPr>
            <p:nvPr/>
          </p:nvSpPr>
          <p:spPr bwMode="auto">
            <a:xfrm>
              <a:off x="12339" y="6407"/>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8" name="Rectangle 412" descr="Narrow horizontal"/>
            <p:cNvSpPr>
              <a:spLocks noChangeArrowheads="1"/>
            </p:cNvSpPr>
            <p:nvPr/>
          </p:nvSpPr>
          <p:spPr bwMode="auto">
            <a:xfrm>
              <a:off x="12390"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9" name="Rectangle 413" descr="Dark horizontal"/>
            <p:cNvSpPr>
              <a:spLocks noChangeArrowheads="1"/>
            </p:cNvSpPr>
            <p:nvPr/>
          </p:nvSpPr>
          <p:spPr bwMode="auto">
            <a:xfrm>
              <a:off x="12390"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0" name="Rectangle 414" descr="Narrow horizontal"/>
            <p:cNvSpPr>
              <a:spLocks noChangeArrowheads="1"/>
            </p:cNvSpPr>
            <p:nvPr/>
          </p:nvSpPr>
          <p:spPr bwMode="auto">
            <a:xfrm>
              <a:off x="14073"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1" name="Rectangle 415" descr="75%"/>
            <p:cNvSpPr>
              <a:spLocks noChangeArrowheads="1"/>
            </p:cNvSpPr>
            <p:nvPr/>
          </p:nvSpPr>
          <p:spPr bwMode="auto">
            <a:xfrm>
              <a:off x="12432" y="7662"/>
              <a:ext cx="840"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2" name="Rectangle 416" descr="Dark horizontal"/>
            <p:cNvSpPr>
              <a:spLocks noChangeArrowheads="1"/>
            </p:cNvSpPr>
            <p:nvPr/>
          </p:nvSpPr>
          <p:spPr bwMode="auto">
            <a:xfrm>
              <a:off x="14073"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3" name="Rectangle 417" descr="Narrow horizontal"/>
            <p:cNvSpPr>
              <a:spLocks noChangeArrowheads="1"/>
            </p:cNvSpPr>
            <p:nvPr/>
          </p:nvSpPr>
          <p:spPr bwMode="auto">
            <a:xfrm>
              <a:off x="12876" y="8624"/>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4" name="Rectangle 418" descr="Narrow horizontal"/>
            <p:cNvSpPr>
              <a:spLocks noChangeArrowheads="1"/>
            </p:cNvSpPr>
            <p:nvPr/>
          </p:nvSpPr>
          <p:spPr bwMode="auto">
            <a:xfrm>
              <a:off x="12390" y="8922"/>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5" name="Rectangle 419" descr="Dark horizontal"/>
            <p:cNvSpPr>
              <a:spLocks noChangeArrowheads="1"/>
            </p:cNvSpPr>
            <p:nvPr/>
          </p:nvSpPr>
          <p:spPr bwMode="auto">
            <a:xfrm>
              <a:off x="12390"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6" name="Rectangle 420" descr="Narrow horizontal"/>
            <p:cNvSpPr>
              <a:spLocks noChangeArrowheads="1"/>
            </p:cNvSpPr>
            <p:nvPr/>
          </p:nvSpPr>
          <p:spPr bwMode="auto">
            <a:xfrm>
              <a:off x="14022" y="8922"/>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7" name="Rectangle 421" descr="Dark horizontal"/>
            <p:cNvSpPr>
              <a:spLocks noChangeArrowheads="1"/>
            </p:cNvSpPr>
            <p:nvPr/>
          </p:nvSpPr>
          <p:spPr bwMode="auto">
            <a:xfrm>
              <a:off x="14022"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8" name="Rectangle 423" descr="Narrow horizontal"/>
            <p:cNvSpPr>
              <a:spLocks noChangeArrowheads="1"/>
            </p:cNvSpPr>
            <p:nvPr/>
          </p:nvSpPr>
          <p:spPr bwMode="auto">
            <a:xfrm>
              <a:off x="14022" y="9167"/>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9" name="Rectangle 424"/>
            <p:cNvSpPr>
              <a:spLocks noChangeArrowheads="1"/>
            </p:cNvSpPr>
            <p:nvPr/>
          </p:nvSpPr>
          <p:spPr bwMode="auto">
            <a:xfrm>
              <a:off x="14379" y="9137"/>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00" name="Group 425"/>
            <p:cNvGrpSpPr>
              <a:grpSpLocks/>
            </p:cNvGrpSpPr>
            <p:nvPr/>
          </p:nvGrpSpPr>
          <p:grpSpPr bwMode="auto">
            <a:xfrm>
              <a:off x="14022" y="9361"/>
              <a:ext cx="1479" cy="123"/>
              <a:chOff x="1968" y="8928"/>
              <a:chExt cx="1392" cy="114"/>
            </a:xfrm>
          </p:grpSpPr>
          <p:sp>
            <p:nvSpPr>
              <p:cNvPr id="1108" name="Rectangle 426" descr="Narrow horizontal"/>
              <p:cNvSpPr>
                <a:spLocks noChangeArrowheads="1"/>
              </p:cNvSpPr>
              <p:nvPr/>
            </p:nvSpPr>
            <p:spPr bwMode="auto">
              <a:xfrm>
                <a:off x="1968" y="8928"/>
                <a:ext cx="1344" cy="11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09" name="Rectangle 427"/>
              <p:cNvSpPr>
                <a:spLocks noChangeArrowheads="1"/>
              </p:cNvSpPr>
              <p:nvPr/>
            </p:nvSpPr>
            <p:spPr bwMode="auto">
              <a:xfrm>
                <a:off x="2304" y="8928"/>
                <a:ext cx="1056" cy="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01" name="Line 483"/>
            <p:cNvSpPr>
              <a:spLocks noChangeShapeType="1"/>
            </p:cNvSpPr>
            <p:nvPr/>
          </p:nvSpPr>
          <p:spPr bwMode="auto">
            <a:xfrm flipV="1">
              <a:off x="13314"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2" name="Rectangle 484" descr="75%"/>
            <p:cNvSpPr>
              <a:spLocks noChangeArrowheads="1"/>
            </p:cNvSpPr>
            <p:nvPr/>
          </p:nvSpPr>
          <p:spPr bwMode="auto">
            <a:xfrm>
              <a:off x="13578" y="720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03" name="Line 486"/>
            <p:cNvSpPr>
              <a:spLocks noChangeShapeType="1"/>
            </p:cNvSpPr>
            <p:nvPr/>
          </p:nvSpPr>
          <p:spPr bwMode="auto">
            <a:xfrm>
              <a:off x="14400"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4" name="Rectangle 487" descr="75%"/>
            <p:cNvSpPr>
              <a:spLocks noChangeArrowheads="1"/>
            </p:cNvSpPr>
            <p:nvPr/>
          </p:nvSpPr>
          <p:spPr bwMode="auto">
            <a:xfrm>
              <a:off x="14640" y="768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05" name="Rectangle 488" descr="75%"/>
            <p:cNvSpPr>
              <a:spLocks noChangeArrowheads="1"/>
            </p:cNvSpPr>
            <p:nvPr/>
          </p:nvSpPr>
          <p:spPr bwMode="auto">
            <a:xfrm>
              <a:off x="13578" y="8142"/>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06" name="Line 489"/>
            <p:cNvSpPr>
              <a:spLocks noChangeShapeType="1"/>
            </p:cNvSpPr>
            <p:nvPr/>
          </p:nvSpPr>
          <p:spPr bwMode="auto">
            <a:xfrm flipH="1">
              <a:off x="14400" y="8142"/>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 name="Line 490"/>
            <p:cNvSpPr>
              <a:spLocks noChangeShapeType="1"/>
            </p:cNvSpPr>
            <p:nvPr/>
          </p:nvSpPr>
          <p:spPr bwMode="auto">
            <a:xfrm>
              <a:off x="13326" y="8142"/>
              <a:ext cx="210" cy="162"/>
            </a:xfrm>
            <a:prstGeom prst="line">
              <a:avLst/>
            </a:prstGeom>
            <a:noFill/>
            <a:ln w="57150">
              <a:solidFill>
                <a:srgbClr val="000066"/>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 name="Group 535"/>
          <p:cNvGrpSpPr>
            <a:grpSpLocks/>
          </p:cNvGrpSpPr>
          <p:nvPr/>
        </p:nvGrpSpPr>
        <p:grpSpPr bwMode="auto">
          <a:xfrm>
            <a:off x="21336000" y="24498300"/>
            <a:ext cx="5181600" cy="5505450"/>
            <a:chOff x="12288" y="12420"/>
            <a:chExt cx="3264" cy="3468"/>
          </a:xfrm>
        </p:grpSpPr>
        <p:sp>
          <p:nvSpPr>
            <p:cNvPr id="1056" name="Rectangle 493"/>
            <p:cNvSpPr>
              <a:spLocks noChangeArrowheads="1"/>
            </p:cNvSpPr>
            <p:nvPr/>
          </p:nvSpPr>
          <p:spPr bwMode="auto">
            <a:xfrm>
              <a:off x="12288" y="12420"/>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057" name="Rectangle 494" descr="Dark horizontal"/>
            <p:cNvSpPr>
              <a:spLocks noChangeArrowheads="1"/>
            </p:cNvSpPr>
            <p:nvPr/>
          </p:nvSpPr>
          <p:spPr bwMode="auto">
            <a:xfrm>
              <a:off x="12543" y="12511"/>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058" name="Picture 495" descr="NvySh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4" y="12705"/>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496" descr="Narrow horizontal"/>
            <p:cNvSpPr>
              <a:spLocks noChangeArrowheads="1"/>
            </p:cNvSpPr>
            <p:nvPr/>
          </p:nvSpPr>
          <p:spPr bwMode="auto">
            <a:xfrm>
              <a:off x="12983" y="12795"/>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0" name="Rectangle 497"/>
            <p:cNvSpPr>
              <a:spLocks noChangeArrowheads="1"/>
            </p:cNvSpPr>
            <p:nvPr/>
          </p:nvSpPr>
          <p:spPr bwMode="auto">
            <a:xfrm>
              <a:off x="12339" y="12779"/>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1" name="Rectangle 498" descr="Narrow horizontal"/>
            <p:cNvSpPr>
              <a:spLocks noChangeArrowheads="1"/>
            </p:cNvSpPr>
            <p:nvPr/>
          </p:nvSpPr>
          <p:spPr bwMode="auto">
            <a:xfrm>
              <a:off x="12390"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2" name="Rectangle 499" descr="Dark horizontal"/>
            <p:cNvSpPr>
              <a:spLocks noChangeArrowheads="1"/>
            </p:cNvSpPr>
            <p:nvPr/>
          </p:nvSpPr>
          <p:spPr bwMode="auto">
            <a:xfrm>
              <a:off x="12390"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3" name="Rectangle 500" descr="Narrow horizontal"/>
            <p:cNvSpPr>
              <a:spLocks noChangeArrowheads="1"/>
            </p:cNvSpPr>
            <p:nvPr/>
          </p:nvSpPr>
          <p:spPr bwMode="auto">
            <a:xfrm>
              <a:off x="14073"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4" name="Rectangle 502" descr="Dark horizontal"/>
            <p:cNvSpPr>
              <a:spLocks noChangeArrowheads="1"/>
            </p:cNvSpPr>
            <p:nvPr/>
          </p:nvSpPr>
          <p:spPr bwMode="auto">
            <a:xfrm>
              <a:off x="14073"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5" name="Rectangle 503" descr="Narrow horizontal"/>
            <p:cNvSpPr>
              <a:spLocks noChangeArrowheads="1"/>
            </p:cNvSpPr>
            <p:nvPr/>
          </p:nvSpPr>
          <p:spPr bwMode="auto">
            <a:xfrm>
              <a:off x="12876" y="14996"/>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6" name="Rectangle 504" descr="Narrow horizontal"/>
            <p:cNvSpPr>
              <a:spLocks noChangeArrowheads="1"/>
            </p:cNvSpPr>
            <p:nvPr/>
          </p:nvSpPr>
          <p:spPr bwMode="auto">
            <a:xfrm>
              <a:off x="12390" y="15294"/>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7" name="Rectangle 505" descr="Dark horizontal"/>
            <p:cNvSpPr>
              <a:spLocks noChangeArrowheads="1"/>
            </p:cNvSpPr>
            <p:nvPr/>
          </p:nvSpPr>
          <p:spPr bwMode="auto">
            <a:xfrm>
              <a:off x="12390"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8" name="Rectangle 506" descr="Narrow horizontal"/>
            <p:cNvSpPr>
              <a:spLocks noChangeArrowheads="1"/>
            </p:cNvSpPr>
            <p:nvPr/>
          </p:nvSpPr>
          <p:spPr bwMode="auto">
            <a:xfrm>
              <a:off x="14022" y="15294"/>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9" name="Rectangle 507" descr="Dark horizontal"/>
            <p:cNvSpPr>
              <a:spLocks noChangeArrowheads="1"/>
            </p:cNvSpPr>
            <p:nvPr/>
          </p:nvSpPr>
          <p:spPr bwMode="auto">
            <a:xfrm>
              <a:off x="14022"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0" name="Rectangle 509" descr="Narrow horizontal"/>
            <p:cNvSpPr>
              <a:spLocks noChangeArrowheads="1"/>
            </p:cNvSpPr>
            <p:nvPr/>
          </p:nvSpPr>
          <p:spPr bwMode="auto">
            <a:xfrm>
              <a:off x="14022" y="15539"/>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1" name="Rectangle 510"/>
            <p:cNvSpPr>
              <a:spLocks noChangeArrowheads="1"/>
            </p:cNvSpPr>
            <p:nvPr/>
          </p:nvSpPr>
          <p:spPr bwMode="auto">
            <a:xfrm>
              <a:off x="14379" y="15509"/>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2" name="Rectangle 512" descr="Narrow horizontal"/>
            <p:cNvSpPr>
              <a:spLocks noChangeArrowheads="1"/>
            </p:cNvSpPr>
            <p:nvPr/>
          </p:nvSpPr>
          <p:spPr bwMode="auto">
            <a:xfrm>
              <a:off x="14022" y="15733"/>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3" name="Rectangle 513"/>
            <p:cNvSpPr>
              <a:spLocks noChangeArrowheads="1"/>
            </p:cNvSpPr>
            <p:nvPr/>
          </p:nvSpPr>
          <p:spPr bwMode="auto">
            <a:xfrm>
              <a:off x="14379" y="15701"/>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4" name="Line 525"/>
            <p:cNvSpPr>
              <a:spLocks noChangeShapeType="1"/>
            </p:cNvSpPr>
            <p:nvPr/>
          </p:nvSpPr>
          <p:spPr bwMode="auto">
            <a:xfrm flipV="1">
              <a:off x="12960"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5" name="Line 526"/>
            <p:cNvSpPr>
              <a:spLocks noChangeShapeType="1"/>
            </p:cNvSpPr>
            <p:nvPr/>
          </p:nvSpPr>
          <p:spPr bwMode="auto">
            <a:xfrm flipV="1">
              <a:off x="14592"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6" name="Line 527"/>
            <p:cNvSpPr>
              <a:spLocks noChangeShapeType="1"/>
            </p:cNvSpPr>
            <p:nvPr/>
          </p:nvSpPr>
          <p:spPr bwMode="auto">
            <a:xfrm flipH="1" flipV="1">
              <a:off x="12960"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7" name="Line 528"/>
            <p:cNvSpPr>
              <a:spLocks noChangeShapeType="1"/>
            </p:cNvSpPr>
            <p:nvPr/>
          </p:nvSpPr>
          <p:spPr bwMode="auto">
            <a:xfrm flipH="1" flipV="1">
              <a:off x="14592"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8" name="Rectangle 501" descr="75%"/>
            <p:cNvSpPr>
              <a:spLocks noChangeArrowheads="1"/>
            </p:cNvSpPr>
            <p:nvPr/>
          </p:nvSpPr>
          <p:spPr bwMode="auto">
            <a:xfrm>
              <a:off x="12384"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9" name="Rectangle 521" descr="75%"/>
            <p:cNvSpPr>
              <a:spLocks noChangeArrowheads="1"/>
            </p:cNvSpPr>
            <p:nvPr/>
          </p:nvSpPr>
          <p:spPr bwMode="auto">
            <a:xfrm>
              <a:off x="14832"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0" name="Rectangle 522" descr="75%"/>
            <p:cNvSpPr>
              <a:spLocks noChangeArrowheads="1"/>
            </p:cNvSpPr>
            <p:nvPr/>
          </p:nvSpPr>
          <p:spPr bwMode="auto">
            <a:xfrm>
              <a:off x="12384"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1" name="Rectangle 523" descr="75%"/>
            <p:cNvSpPr>
              <a:spLocks noChangeArrowheads="1"/>
            </p:cNvSpPr>
            <p:nvPr/>
          </p:nvSpPr>
          <p:spPr bwMode="auto">
            <a:xfrm>
              <a:off x="14832"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2" name="Rectangle 524" descr="80%"/>
            <p:cNvSpPr>
              <a:spLocks noChangeArrowheads="1"/>
            </p:cNvSpPr>
            <p:nvPr/>
          </p:nvSpPr>
          <p:spPr bwMode="auto">
            <a:xfrm>
              <a:off x="13104" y="13776"/>
              <a:ext cx="1680" cy="960"/>
            </a:xfrm>
            <a:prstGeom prst="rect">
              <a:avLst/>
            </a:prstGeom>
            <a:pattFill prst="pct80">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pic>
        <p:nvPicPr>
          <p:cNvPr id="10" name="Picture 9" descr="A picture containing text&#10;&#10;Description automatically generated">
            <a:extLst>
              <a:ext uri="{FF2B5EF4-FFF2-40B4-BE49-F238E27FC236}">
                <a16:creationId xmlns:a16="http://schemas.microsoft.com/office/drawing/2014/main" id="{1540B844-B49B-4915-BF18-275C119A24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31600" y="4255032"/>
            <a:ext cx="4572000" cy="1503008"/>
          </a:xfrm>
          <a:prstGeom prst="rect">
            <a:avLst/>
          </a:prstGeom>
        </p:spPr>
      </p:pic>
      <p:sp>
        <p:nvSpPr>
          <p:cNvPr id="11" name="Rectangle 10">
            <a:extLst>
              <a:ext uri="{FF2B5EF4-FFF2-40B4-BE49-F238E27FC236}">
                <a16:creationId xmlns:a16="http://schemas.microsoft.com/office/drawing/2014/main" id="{8C346E74-E475-887E-9250-68AD85308C19}"/>
              </a:ext>
            </a:extLst>
          </p:cNvPr>
          <p:cNvSpPr>
            <a:spLocks noGrp="1" noRot="1" noMove="1" noResize="1" noEditPoints="1" noAdjustHandles="1" noChangeArrowheads="1" noChangeShapeType="1"/>
          </p:cNvSpPr>
          <p:nvPr/>
        </p:nvSpPr>
        <p:spPr bwMode="auto">
          <a:xfrm>
            <a:off x="457200" y="457200"/>
            <a:ext cx="32004000" cy="42976800"/>
          </a:xfrm>
          <a:prstGeom prst="rect">
            <a:avLst/>
          </a:prstGeom>
          <a:noFill/>
          <a:ln w="9525" cap="flat" cmpd="sng" algn="ctr">
            <a:solidFill>
              <a:schemeClr val="accent3">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5B881F6-D5B9-48CD-91CE-7BDAAD2CB56D}"/>
              </a:ext>
            </a:extLst>
          </p:cNvPr>
          <p:cNvSpPr>
            <a:spLocks/>
          </p:cNvSpPr>
          <p:nvPr/>
        </p:nvSpPr>
        <p:spPr bwMode="auto">
          <a:xfrm>
            <a:off x="457200" y="457200"/>
            <a:ext cx="32004000" cy="42976800"/>
          </a:xfrm>
          <a:prstGeom prst="rect">
            <a:avLst/>
          </a:prstGeom>
          <a:noFill/>
          <a:ln w="9525" cap="flat" cmpd="sng" algn="ctr">
            <a:solidFill>
              <a:schemeClr val="accent3">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sp>
        <p:nvSpPr>
          <p:cNvPr id="9" name="Rectangle 8">
            <a:extLst>
              <a:ext uri="{FF2B5EF4-FFF2-40B4-BE49-F238E27FC236}">
                <a16:creationId xmlns:a16="http://schemas.microsoft.com/office/drawing/2014/main" id="{59F5DD36-0CDE-4F47-A225-5446C4E4B617}"/>
              </a:ext>
            </a:extLst>
          </p:cNvPr>
          <p:cNvSpPr/>
          <p:nvPr/>
        </p:nvSpPr>
        <p:spPr bwMode="auto">
          <a:xfrm>
            <a:off x="0" y="-126605"/>
            <a:ext cx="32918400" cy="7617480"/>
          </a:xfrm>
          <a:prstGeom prst="rect">
            <a:avLst/>
          </a:prstGeom>
          <a:solidFill>
            <a:srgbClr val="1E407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805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a:ln>
                <a:noFill/>
              </a:ln>
              <a:solidFill>
                <a:srgbClr val="003399"/>
              </a:solidFill>
              <a:effectLst/>
              <a:latin typeface="Arial" pitchFamily="34" charset="0"/>
            </a:endParaRPr>
          </a:p>
        </p:txBody>
      </p:sp>
      <p:pic>
        <p:nvPicPr>
          <p:cNvPr id="14" name="Picture 13" descr="Graphical user interface&#10;&#10;Description automatically generated with medium confidence">
            <a:extLst>
              <a:ext uri="{FF2B5EF4-FFF2-40B4-BE49-F238E27FC236}">
                <a16:creationId xmlns:a16="http://schemas.microsoft.com/office/drawing/2014/main" id="{55490CAD-6D44-42A2-8757-12595F3DD7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45888" y="4288928"/>
            <a:ext cx="4572000" cy="1438002"/>
          </a:xfrm>
          <a:prstGeom prst="rect">
            <a:avLst/>
          </a:prstGeom>
        </p:spPr>
      </p:pic>
      <p:sp>
        <p:nvSpPr>
          <p:cNvPr id="1034" name="Text Box 2"/>
          <p:cNvSpPr txBox="1">
            <a:spLocks noChangeArrowheads="1"/>
          </p:cNvSpPr>
          <p:nvPr/>
        </p:nvSpPr>
        <p:spPr bwMode="auto">
          <a:xfrm>
            <a:off x="2101850" y="1626116"/>
            <a:ext cx="28854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7200" rIns="419070" bIns="457200">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6600" dirty="0">
                <a:solidFill>
                  <a:schemeClr val="bg1"/>
                </a:solidFill>
                <a:latin typeface="Calibri" panose="020F0502020204030204" pitchFamily="34" charset="0"/>
                <a:ea typeface="Calibri" panose="020F0502020204030204" pitchFamily="34" charset="0"/>
                <a:cs typeface="Calibri" panose="020F0502020204030204" pitchFamily="34" charset="0"/>
              </a:rPr>
              <a:t>Poster with vertical format: title of poster in Calibri, Bold, 60-80 points</a:t>
            </a:r>
          </a:p>
        </p:txBody>
      </p:sp>
      <p:sp>
        <p:nvSpPr>
          <p:cNvPr id="1036" name="Text Box 95"/>
          <p:cNvSpPr txBox="1">
            <a:spLocks noChangeArrowheads="1"/>
          </p:cNvSpPr>
          <p:nvPr/>
        </p:nvSpPr>
        <p:spPr bwMode="auto">
          <a:xfrm>
            <a:off x="16992600" y="34226648"/>
            <a:ext cx="13925550" cy="243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600" dirty="0">
                <a:solidFill>
                  <a:srgbClr val="1E407C"/>
                </a:solidFill>
                <a:latin typeface="Calibri" panose="020F0502020204030204" pitchFamily="34" charset="0"/>
                <a:ea typeface="Calibri" panose="020F0502020204030204" pitchFamily="34" charset="0"/>
                <a:cs typeface="Calibri" panose="020F0502020204030204" pitchFamily="34" charset="0"/>
              </a:rPr>
              <a:t>Acknowledgments (Calibri, 36 points, bold)</a:t>
            </a:r>
            <a:endParaRPr lang="en-US" altLang="en-US" sz="3200" dirty="0">
              <a:solidFill>
                <a:srgbClr val="1E407C"/>
              </a:solidFill>
              <a:latin typeface="Calibri" panose="020F0502020204030204" pitchFamily="34" charset="0"/>
              <a:ea typeface="Calibri" panose="020F0502020204030204" pitchFamily="34" charset="0"/>
              <a:cs typeface="Calibri" panose="020F0502020204030204" pitchFamily="34" charset="0"/>
            </a:endParaRPr>
          </a:p>
          <a:p>
            <a:pPr algn="just">
              <a:spcBef>
                <a:spcPts val="1200"/>
              </a:spcBef>
            </a:pPr>
            <a:r>
              <a:rPr lang="en-US" alt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Template modified from: http://www.writing.engr.psu.edu/posters.html 	</a:t>
            </a:r>
          </a:p>
          <a:p>
            <a:pPr algn="just">
              <a:spcBef>
                <a:spcPts val="1200"/>
              </a:spcBef>
            </a:pPr>
            <a:r>
              <a:rPr lang="en-US" altLang="en-US" sz="3200" b="0" dirty="0">
                <a:solidFill>
                  <a:schemeClr val="tx1"/>
                </a:solidFill>
                <a:latin typeface="Calibri" panose="020F0502020204030204" pitchFamily="34" charset="0"/>
                <a:ea typeface="Calibri" panose="020F0502020204030204" pitchFamily="34" charset="0"/>
                <a:cs typeface="Calibri" panose="020F0502020204030204" pitchFamily="34" charset="0"/>
              </a:rPr>
              <a:t>In this template, acknowledgments are set in Calibri, 32 points. Try to keep the acknowledgments to one or two lines.</a:t>
            </a:r>
          </a:p>
        </p:txBody>
      </p:sp>
      <p:sp>
        <p:nvSpPr>
          <p:cNvPr id="1037" name="Text Box 96"/>
          <p:cNvSpPr txBox="1">
            <a:spLocks noChangeArrowheads="1"/>
          </p:cNvSpPr>
          <p:nvPr/>
        </p:nvSpPr>
        <p:spPr bwMode="auto">
          <a:xfrm>
            <a:off x="7391400" y="4229101"/>
            <a:ext cx="18288000" cy="2615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4400" dirty="0">
                <a:solidFill>
                  <a:schemeClr val="bg1"/>
                </a:solidFill>
                <a:latin typeface="Calibri" panose="020F0502020204030204" pitchFamily="34" charset="0"/>
                <a:ea typeface="Calibri" panose="020F0502020204030204" pitchFamily="34" charset="0"/>
                <a:cs typeface="Calibri" panose="020F0502020204030204" pitchFamily="34" charset="0"/>
              </a:rPr>
              <a:t>Names of Authors in Calibri, 44 Points, Bold</a:t>
            </a:r>
          </a:p>
          <a:p>
            <a:pPr algn="ctr"/>
            <a:r>
              <a:rPr lang="en-US" altLang="en-US" dirty="0">
                <a:solidFill>
                  <a:schemeClr val="bg1"/>
                </a:solidFill>
                <a:latin typeface="Calibri" panose="020F0502020204030204" pitchFamily="34" charset="0"/>
                <a:ea typeface="Calibri" panose="020F0502020204030204" pitchFamily="34" charset="0"/>
                <a:cs typeface="Calibri" panose="020F0502020204030204" pitchFamily="34" charset="0"/>
              </a:rPr>
              <a:t>Research advisor: in 40 points bold</a:t>
            </a:r>
          </a:p>
          <a:p>
            <a:pPr algn="ctr"/>
            <a:r>
              <a:rPr lang="en-US" altLang="en-US" dirty="0">
                <a:solidFill>
                  <a:schemeClr val="bg1"/>
                </a:solidFill>
                <a:latin typeface="Calibri" panose="020F0502020204030204" pitchFamily="34" charset="0"/>
                <a:ea typeface="Calibri" panose="020F0502020204030204" pitchFamily="34" charset="0"/>
                <a:cs typeface="Calibri" panose="020F0502020204030204" pitchFamily="34" charset="0"/>
              </a:rPr>
              <a:t>Department in 40 points bold</a:t>
            </a:r>
          </a:p>
          <a:p>
            <a:pPr algn="ctr"/>
            <a:r>
              <a:rPr lang="en-US" altLang="en-US" dirty="0">
                <a:solidFill>
                  <a:schemeClr val="bg1"/>
                </a:solidFill>
                <a:latin typeface="Calibri" panose="020F0502020204030204" pitchFamily="34" charset="0"/>
                <a:ea typeface="Calibri" panose="020F0502020204030204" pitchFamily="34" charset="0"/>
                <a:cs typeface="Calibri" panose="020F0502020204030204" pitchFamily="34" charset="0"/>
              </a:rPr>
              <a:t>Institution in 40 points bold</a:t>
            </a:r>
          </a:p>
        </p:txBody>
      </p:sp>
      <p:sp>
        <p:nvSpPr>
          <p:cNvPr id="1038" name="Text Box 3"/>
          <p:cNvSpPr txBox="1">
            <a:spLocks noChangeArrowheads="1"/>
          </p:cNvSpPr>
          <p:nvPr/>
        </p:nvSpPr>
        <p:spPr bwMode="auto">
          <a:xfrm>
            <a:off x="2057400" y="9144000"/>
            <a:ext cx="13963650" cy="364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2286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 first section of the poster should define the topic and show its importance. A good test is whether the poster can orient the audience to these two aspects in 20 seconds. Shown in Figure 1 is a possible layout for a poster. This section was set in Calibri, 36 points. Boldfacing the section type is an option.</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39" name="Text Box 126"/>
          <p:cNvSpPr txBox="1">
            <a:spLocks noChangeArrowheads="1"/>
          </p:cNvSpPr>
          <p:nvPr/>
        </p:nvSpPr>
        <p:spPr bwMode="auto">
          <a:xfrm>
            <a:off x="4991100" y="1874520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a:solidFill>
                  <a:schemeClr val="tx1"/>
                </a:solidFill>
                <a:latin typeface="Calibri" panose="020F0502020204030204" pitchFamily="34" charset="0"/>
                <a:ea typeface="Calibri" panose="020F0502020204030204" pitchFamily="34" charset="0"/>
                <a:cs typeface="Calibri" panose="020F0502020204030204" pitchFamily="34" charset="0"/>
              </a:rPr>
              <a:t>Figure 1. Possible layout for poster (caption: 32 points, bold). </a:t>
            </a:r>
          </a:p>
        </p:txBody>
      </p:sp>
      <p:sp>
        <p:nvSpPr>
          <p:cNvPr id="1041" name="Text Box 238"/>
          <p:cNvSpPr txBox="1">
            <a:spLocks noChangeArrowheads="1"/>
          </p:cNvSpPr>
          <p:nvPr/>
        </p:nvSpPr>
        <p:spPr bwMode="auto">
          <a:xfrm>
            <a:off x="16935450" y="36728401"/>
            <a:ext cx="14058900" cy="330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7200">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600" dirty="0">
                <a:solidFill>
                  <a:srgbClr val="1E407C"/>
                </a:solidFill>
                <a:latin typeface="Calibri" panose="020F0502020204030204" pitchFamily="34" charset="0"/>
                <a:ea typeface="Calibri" panose="020F0502020204030204" pitchFamily="34" charset="0"/>
                <a:cs typeface="Calibri" panose="020F0502020204030204" pitchFamily="34" charset="0"/>
              </a:rPr>
              <a:t>References (Calibri, 36 points, bold)</a:t>
            </a:r>
          </a:p>
          <a:p>
            <a:pPr algn="just">
              <a:spcBef>
                <a:spcPts val="1200"/>
              </a:spcBef>
            </a:pPr>
            <a:r>
              <a:rPr lang="en-US" altLang="en-US" sz="3200" b="0" dirty="0">
                <a:solidFill>
                  <a:schemeClr val="tx1"/>
                </a:solidFill>
                <a:latin typeface="Calibri" panose="020F0502020204030204" pitchFamily="34" charset="0"/>
                <a:ea typeface="Calibri" panose="020F0502020204030204" pitchFamily="34" charset="0"/>
                <a:cs typeface="Calibri" panose="020F0502020204030204" pitchFamily="34" charset="0"/>
              </a:rPr>
              <a:t>First reference in Calibri, 32 points, with a reverse indent: alphabetical or numerical order.</a:t>
            </a:r>
          </a:p>
          <a:p>
            <a:pPr algn="just">
              <a:spcBef>
                <a:spcPts val="1200"/>
              </a:spcBef>
            </a:pPr>
            <a:r>
              <a:rPr lang="en-US" altLang="en-US" sz="3200" b="0" dirty="0">
                <a:solidFill>
                  <a:schemeClr val="tx1"/>
                </a:solidFill>
                <a:latin typeface="Calibri" panose="020F0502020204030204" pitchFamily="34" charset="0"/>
                <a:ea typeface="Calibri" panose="020F0502020204030204" pitchFamily="34" charset="0"/>
                <a:cs typeface="Calibri" panose="020F0502020204030204" pitchFamily="34" charset="0"/>
              </a:rPr>
              <a:t>Second reference in Calibri, 32 points, with a reverse indent: alphabetical or numerical order.</a:t>
            </a:r>
          </a:p>
        </p:txBody>
      </p:sp>
      <p:grpSp>
        <p:nvGrpSpPr>
          <p:cNvPr id="1042" name="Group 534"/>
          <p:cNvGrpSpPr>
            <a:grpSpLocks/>
          </p:cNvGrpSpPr>
          <p:nvPr/>
        </p:nvGrpSpPr>
        <p:grpSpPr bwMode="auto">
          <a:xfrm>
            <a:off x="6153150" y="13182600"/>
            <a:ext cx="5200650" cy="5524500"/>
            <a:chOff x="2724" y="6000"/>
            <a:chExt cx="3276" cy="3480"/>
          </a:xfrm>
        </p:grpSpPr>
        <p:sp>
          <p:nvSpPr>
            <p:cNvPr id="1170" name="Rectangle 227"/>
            <p:cNvSpPr>
              <a:spLocks noChangeArrowheads="1"/>
            </p:cNvSpPr>
            <p:nvPr/>
          </p:nvSpPr>
          <p:spPr bwMode="auto">
            <a:xfrm>
              <a:off x="2724" y="6000"/>
              <a:ext cx="3276" cy="3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171" name="Rectangle 257" descr="Dark horizontal"/>
            <p:cNvSpPr>
              <a:spLocks noChangeArrowheads="1"/>
            </p:cNvSpPr>
            <p:nvPr/>
          </p:nvSpPr>
          <p:spPr bwMode="auto">
            <a:xfrm>
              <a:off x="2980" y="6091"/>
              <a:ext cx="2713" cy="156"/>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172" name="Picture 265" descr="NvySh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0" y="6286"/>
              <a:ext cx="5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3" name="Rectangle 266" descr="Narrow horizontal"/>
            <p:cNvSpPr>
              <a:spLocks noChangeArrowheads="1"/>
            </p:cNvSpPr>
            <p:nvPr/>
          </p:nvSpPr>
          <p:spPr bwMode="auto">
            <a:xfrm>
              <a:off x="3421" y="6377"/>
              <a:ext cx="1818"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74" name="Rectangle 267"/>
            <p:cNvSpPr>
              <a:spLocks noChangeArrowheads="1"/>
            </p:cNvSpPr>
            <p:nvPr/>
          </p:nvSpPr>
          <p:spPr bwMode="auto">
            <a:xfrm>
              <a:off x="2775" y="6360"/>
              <a:ext cx="203" cy="156"/>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75" name="Group 271"/>
            <p:cNvGrpSpPr>
              <a:grpSpLocks/>
            </p:cNvGrpSpPr>
            <p:nvPr/>
          </p:nvGrpSpPr>
          <p:grpSpPr bwMode="auto">
            <a:xfrm>
              <a:off x="2826" y="6623"/>
              <a:ext cx="1434" cy="987"/>
              <a:chOff x="432" y="6432"/>
              <a:chExt cx="1344" cy="912"/>
            </a:xfrm>
          </p:grpSpPr>
          <p:sp>
            <p:nvSpPr>
              <p:cNvPr id="1198" name="Rectangle 258"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9" name="Rectangle 259"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200" name="Rectangle 269"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201" name="Rectangle 270"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grpSp>
          <p:nvGrpSpPr>
            <p:cNvPr id="1176" name="Group 272"/>
            <p:cNvGrpSpPr>
              <a:grpSpLocks/>
            </p:cNvGrpSpPr>
            <p:nvPr/>
          </p:nvGrpSpPr>
          <p:grpSpPr bwMode="auto">
            <a:xfrm>
              <a:off x="4516" y="6623"/>
              <a:ext cx="1433" cy="987"/>
              <a:chOff x="432" y="6432"/>
              <a:chExt cx="1344" cy="912"/>
            </a:xfrm>
          </p:grpSpPr>
          <p:sp>
            <p:nvSpPr>
              <p:cNvPr id="1194" name="Rectangle 27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5" name="Rectangle 27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6" name="Rectangle 27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7" name="Rectangle 27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77" name="Rectangle 278" descr="Narrow horizontal"/>
            <p:cNvSpPr>
              <a:spLocks noChangeArrowheads="1"/>
            </p:cNvSpPr>
            <p:nvPr/>
          </p:nvSpPr>
          <p:spPr bwMode="auto">
            <a:xfrm>
              <a:off x="2826" y="7793"/>
              <a:ext cx="1434" cy="33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78" name="Rectangle 279" descr="75%"/>
            <p:cNvSpPr>
              <a:spLocks noChangeArrowheads="1"/>
            </p:cNvSpPr>
            <p:nvPr/>
          </p:nvSpPr>
          <p:spPr bwMode="auto">
            <a:xfrm>
              <a:off x="3121" y="8189"/>
              <a:ext cx="844" cy="49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79" name="Rectangle 280" descr="Narrow horizontal"/>
            <p:cNvSpPr>
              <a:spLocks noChangeArrowheads="1"/>
            </p:cNvSpPr>
            <p:nvPr/>
          </p:nvSpPr>
          <p:spPr bwMode="auto">
            <a:xfrm>
              <a:off x="3118" y="8747"/>
              <a:ext cx="850" cy="58"/>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0" name="Rectangle 281" descr="Dark horizontal"/>
            <p:cNvSpPr>
              <a:spLocks noChangeArrowheads="1"/>
            </p:cNvSpPr>
            <p:nvPr/>
          </p:nvSpPr>
          <p:spPr bwMode="auto">
            <a:xfrm>
              <a:off x="2826" y="7714"/>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81" name="Group 282"/>
            <p:cNvGrpSpPr>
              <a:grpSpLocks/>
            </p:cNvGrpSpPr>
            <p:nvPr/>
          </p:nvGrpSpPr>
          <p:grpSpPr bwMode="auto">
            <a:xfrm>
              <a:off x="4464" y="7714"/>
              <a:ext cx="1434" cy="987"/>
              <a:chOff x="432" y="6432"/>
              <a:chExt cx="1344" cy="912"/>
            </a:xfrm>
          </p:grpSpPr>
          <p:sp>
            <p:nvSpPr>
              <p:cNvPr id="1190" name="Rectangle 28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1" name="Rectangle 28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2" name="Rectangle 28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93" name="Rectangle 28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82" name="Rectangle 288" descr="Narrow horizontal"/>
            <p:cNvSpPr>
              <a:spLocks noChangeArrowheads="1"/>
            </p:cNvSpPr>
            <p:nvPr/>
          </p:nvSpPr>
          <p:spPr bwMode="auto">
            <a:xfrm>
              <a:off x="4464" y="8884"/>
              <a:ext cx="1434" cy="18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3" name="Rectangle 291" descr="Dark horizontal"/>
            <p:cNvSpPr>
              <a:spLocks noChangeArrowheads="1"/>
            </p:cNvSpPr>
            <p:nvPr/>
          </p:nvSpPr>
          <p:spPr bwMode="auto">
            <a:xfrm>
              <a:off x="4464" y="8805"/>
              <a:ext cx="563"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4" name="Rectangle 296" descr="75%"/>
            <p:cNvSpPr>
              <a:spLocks noChangeArrowheads="1"/>
            </p:cNvSpPr>
            <p:nvPr/>
          </p:nvSpPr>
          <p:spPr bwMode="auto">
            <a:xfrm>
              <a:off x="3121" y="8884"/>
              <a:ext cx="844" cy="44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5" name="Rectangle 297" descr="Narrow horizontal"/>
            <p:cNvSpPr>
              <a:spLocks noChangeArrowheads="1"/>
            </p:cNvSpPr>
            <p:nvPr/>
          </p:nvSpPr>
          <p:spPr bwMode="auto">
            <a:xfrm>
              <a:off x="3118" y="9371"/>
              <a:ext cx="850" cy="5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6" name="Rectangle 292" descr="Narrow horizontal"/>
            <p:cNvSpPr>
              <a:spLocks noChangeArrowheads="1"/>
            </p:cNvSpPr>
            <p:nvPr/>
          </p:nvSpPr>
          <p:spPr bwMode="auto">
            <a:xfrm>
              <a:off x="4464" y="9129"/>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7" name="Rectangle 299"/>
            <p:cNvSpPr>
              <a:spLocks noChangeArrowheads="1"/>
            </p:cNvSpPr>
            <p:nvPr/>
          </p:nvSpPr>
          <p:spPr bwMode="auto">
            <a:xfrm>
              <a:off x="4822" y="9099"/>
              <a:ext cx="1127"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8" name="Rectangle 293" descr="Narrow horizontal"/>
            <p:cNvSpPr>
              <a:spLocks noChangeArrowheads="1"/>
            </p:cNvSpPr>
            <p:nvPr/>
          </p:nvSpPr>
          <p:spPr bwMode="auto">
            <a:xfrm>
              <a:off x="4464" y="9324"/>
              <a:ext cx="1434" cy="12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89" name="Rectangle 300"/>
            <p:cNvSpPr>
              <a:spLocks noChangeArrowheads="1"/>
            </p:cNvSpPr>
            <p:nvPr/>
          </p:nvSpPr>
          <p:spPr bwMode="auto">
            <a:xfrm>
              <a:off x="4822" y="9292"/>
              <a:ext cx="1127"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043" name="Text Box 304"/>
          <p:cNvSpPr txBox="1">
            <a:spLocks noChangeArrowheads="1"/>
          </p:cNvSpPr>
          <p:nvPr/>
        </p:nvSpPr>
        <p:spPr bwMode="auto">
          <a:xfrm>
            <a:off x="2057401" y="20650201"/>
            <a:ext cx="13973175" cy="419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267" rIns="2286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 second section of the poster might serve a number of purposes: background information, methods, or system design. An important point with posters is to rely on visuals rather than longs blocks of text to communicate. Figures 2 and 3 show two more possible layouts for posters. This section was set in Calibri, 36 points. Boldfacing the section type is an option.</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44" name="Text Box 305"/>
          <p:cNvSpPr txBox="1">
            <a:spLocks noChangeArrowheads="1"/>
          </p:cNvSpPr>
          <p:nvPr/>
        </p:nvSpPr>
        <p:spPr bwMode="auto">
          <a:xfrm>
            <a:off x="4572000" y="3101340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dirty="0">
                <a:solidFill>
                  <a:schemeClr val="tx1"/>
                </a:solidFill>
                <a:latin typeface="Calibri" panose="020F0502020204030204" pitchFamily="34" charset="0"/>
                <a:ea typeface="Calibri" panose="020F0502020204030204" pitchFamily="34" charset="0"/>
                <a:cs typeface="Calibri" panose="020F0502020204030204" pitchFamily="34" charset="0"/>
              </a:rPr>
              <a:t>Figure 2. Second possible layout for poster (caption: 32 points, bold). </a:t>
            </a:r>
          </a:p>
        </p:txBody>
      </p:sp>
      <p:grpSp>
        <p:nvGrpSpPr>
          <p:cNvPr id="1045" name="Group 536"/>
          <p:cNvGrpSpPr>
            <a:grpSpLocks/>
          </p:cNvGrpSpPr>
          <p:nvPr/>
        </p:nvGrpSpPr>
        <p:grpSpPr bwMode="auto">
          <a:xfrm>
            <a:off x="5867400" y="25450800"/>
            <a:ext cx="5181600" cy="5505450"/>
            <a:chOff x="2544" y="13872"/>
            <a:chExt cx="3264" cy="3468"/>
          </a:xfrm>
        </p:grpSpPr>
        <p:sp>
          <p:nvSpPr>
            <p:cNvPr id="1145" name="Rectangle 307"/>
            <p:cNvSpPr>
              <a:spLocks noChangeArrowheads="1"/>
            </p:cNvSpPr>
            <p:nvPr/>
          </p:nvSpPr>
          <p:spPr bwMode="auto">
            <a:xfrm>
              <a:off x="2544" y="13872"/>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146" name="Rectangle 308" descr="Dark horizontal"/>
            <p:cNvSpPr>
              <a:spLocks noChangeArrowheads="1"/>
            </p:cNvSpPr>
            <p:nvPr/>
          </p:nvSpPr>
          <p:spPr bwMode="auto">
            <a:xfrm>
              <a:off x="2799" y="13963"/>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147" name="Picture 309" descr="NvySh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0" y="14157"/>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 name="Rectangle 310" descr="Narrow horizontal"/>
            <p:cNvSpPr>
              <a:spLocks noChangeArrowheads="1"/>
            </p:cNvSpPr>
            <p:nvPr/>
          </p:nvSpPr>
          <p:spPr bwMode="auto">
            <a:xfrm>
              <a:off x="3239" y="14247"/>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9" name="Rectangle 311"/>
            <p:cNvSpPr>
              <a:spLocks noChangeArrowheads="1"/>
            </p:cNvSpPr>
            <p:nvPr/>
          </p:nvSpPr>
          <p:spPr bwMode="auto">
            <a:xfrm>
              <a:off x="2595" y="14231"/>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0" name="Rectangle 313" descr="Narrow horizontal"/>
            <p:cNvSpPr>
              <a:spLocks noChangeArrowheads="1"/>
            </p:cNvSpPr>
            <p:nvPr/>
          </p:nvSpPr>
          <p:spPr bwMode="auto">
            <a:xfrm>
              <a:off x="2646"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1" name="Rectangle 316" descr="Dark horizontal"/>
            <p:cNvSpPr>
              <a:spLocks noChangeArrowheads="1"/>
            </p:cNvSpPr>
            <p:nvPr/>
          </p:nvSpPr>
          <p:spPr bwMode="auto">
            <a:xfrm>
              <a:off x="2646"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2" name="Rectangle 318" descr="Narrow horizontal"/>
            <p:cNvSpPr>
              <a:spLocks noChangeArrowheads="1"/>
            </p:cNvSpPr>
            <p:nvPr/>
          </p:nvSpPr>
          <p:spPr bwMode="auto">
            <a:xfrm>
              <a:off x="4329" y="14572"/>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3" name="Rectangle 319" descr="75%"/>
            <p:cNvSpPr>
              <a:spLocks noChangeArrowheads="1"/>
            </p:cNvSpPr>
            <p:nvPr/>
          </p:nvSpPr>
          <p:spPr bwMode="auto">
            <a:xfrm>
              <a:off x="4304" y="15011"/>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4" name="Rectangle 321" descr="Dark horizontal"/>
            <p:cNvSpPr>
              <a:spLocks noChangeArrowheads="1"/>
            </p:cNvSpPr>
            <p:nvPr/>
          </p:nvSpPr>
          <p:spPr bwMode="auto">
            <a:xfrm>
              <a:off x="4329" y="1449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5" name="Rectangle 324" descr="Narrow horizontal"/>
            <p:cNvSpPr>
              <a:spLocks noChangeArrowheads="1"/>
            </p:cNvSpPr>
            <p:nvPr/>
          </p:nvSpPr>
          <p:spPr bwMode="auto">
            <a:xfrm>
              <a:off x="2701" y="16430"/>
              <a:ext cx="1294" cy="6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6" name="Rectangle 322" descr="Narrow horizontal"/>
            <p:cNvSpPr>
              <a:spLocks noChangeArrowheads="1"/>
            </p:cNvSpPr>
            <p:nvPr/>
          </p:nvSpPr>
          <p:spPr bwMode="auto">
            <a:xfrm>
              <a:off x="2646" y="16746"/>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7" name="Rectangle 325" descr="Dark horizontal"/>
            <p:cNvSpPr>
              <a:spLocks noChangeArrowheads="1"/>
            </p:cNvSpPr>
            <p:nvPr/>
          </p:nvSpPr>
          <p:spPr bwMode="auto">
            <a:xfrm>
              <a:off x="2646"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8" name="Rectangle 331" descr="Narrow horizontal"/>
            <p:cNvSpPr>
              <a:spLocks noChangeArrowheads="1"/>
            </p:cNvSpPr>
            <p:nvPr/>
          </p:nvSpPr>
          <p:spPr bwMode="auto">
            <a:xfrm>
              <a:off x="4278" y="16746"/>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59" name="Rectangle 332" descr="Dark horizontal"/>
            <p:cNvSpPr>
              <a:spLocks noChangeArrowheads="1"/>
            </p:cNvSpPr>
            <p:nvPr/>
          </p:nvSpPr>
          <p:spPr bwMode="auto">
            <a:xfrm>
              <a:off x="4278" y="16667"/>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0" name="Rectangle 336" descr="Narrow horizontal"/>
            <p:cNvSpPr>
              <a:spLocks noChangeArrowheads="1"/>
            </p:cNvSpPr>
            <p:nvPr/>
          </p:nvSpPr>
          <p:spPr bwMode="auto">
            <a:xfrm>
              <a:off x="4278" y="16991"/>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1" name="Rectangle 337"/>
            <p:cNvSpPr>
              <a:spLocks noChangeArrowheads="1"/>
            </p:cNvSpPr>
            <p:nvPr/>
          </p:nvSpPr>
          <p:spPr bwMode="auto">
            <a:xfrm>
              <a:off x="4635" y="16961"/>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2" name="Rectangle 339" descr="Narrow horizontal"/>
            <p:cNvSpPr>
              <a:spLocks noChangeArrowheads="1"/>
            </p:cNvSpPr>
            <p:nvPr/>
          </p:nvSpPr>
          <p:spPr bwMode="auto">
            <a:xfrm>
              <a:off x="4278" y="17179"/>
              <a:ext cx="1428" cy="12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3" name="Rectangle 340"/>
            <p:cNvSpPr>
              <a:spLocks noChangeArrowheads="1"/>
            </p:cNvSpPr>
            <p:nvPr/>
          </p:nvSpPr>
          <p:spPr bwMode="auto">
            <a:xfrm>
              <a:off x="4635" y="17149"/>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2" name="Diagram 379"/>
            <p:cNvGrpSpPr>
              <a:grpSpLocks/>
            </p:cNvGrpSpPr>
            <p:nvPr/>
          </p:nvGrpSpPr>
          <p:grpSpPr bwMode="auto">
            <a:xfrm>
              <a:off x="2735" y="15063"/>
              <a:ext cx="1284" cy="1400"/>
              <a:chOff x="2955" y="15600"/>
              <a:chExt cx="1618" cy="1740"/>
            </a:xfrm>
          </p:grpSpPr>
          <p:sp>
            <p:nvSpPr>
              <p:cNvPr id="3" name="_s1028"/>
              <p:cNvSpPr>
                <a:spLocks noChangeArrowheads="1" noTextEdit="1"/>
              </p:cNvSpPr>
              <p:nvPr/>
            </p:nvSpPr>
            <p:spPr bwMode="auto">
              <a:xfrm>
                <a:off x="3165" y="15682"/>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4" name="_s1029"/>
              <p:cNvSpPr>
                <a:spLocks noChangeArrowheads="1" noTextEdit="1"/>
              </p:cNvSpPr>
              <p:nvPr/>
            </p:nvSpPr>
            <p:spPr bwMode="auto">
              <a:xfrm rot="7200000">
                <a:off x="3329" y="15965"/>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5" name="_s1030"/>
              <p:cNvSpPr>
                <a:spLocks noChangeArrowheads="1" noTextEdit="1"/>
              </p:cNvSpPr>
              <p:nvPr/>
            </p:nvSpPr>
            <p:spPr bwMode="auto">
              <a:xfrm rot="14400000">
                <a:off x="3001" y="15966"/>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6" name="_s1031"/>
              <p:cNvSpPr>
                <a:spLocks noChangeArrowheads="1"/>
              </p:cNvSpPr>
              <p:nvPr/>
            </p:nvSpPr>
            <p:spPr bwMode="auto">
              <a:xfrm>
                <a:off x="4092"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marL="457200" defTabSz="908050">
                  <a:defRPr sz="4000" b="1">
                    <a:solidFill>
                      <a:srgbClr val="003399"/>
                    </a:solidFill>
                    <a:latin typeface="Arial" panose="020B0604020202020204" pitchFamily="34" charset="0"/>
                  </a:defRPr>
                </a:lvl2pPr>
                <a:lvl3pPr marL="914400" defTabSz="908050">
                  <a:defRPr sz="4000" b="1">
                    <a:solidFill>
                      <a:srgbClr val="003399"/>
                    </a:solidFill>
                    <a:latin typeface="Arial" panose="020B0604020202020204" pitchFamily="34" charset="0"/>
                  </a:defRPr>
                </a:lvl3pPr>
                <a:lvl4pPr marL="1371600" defTabSz="908050">
                  <a:defRPr sz="4000" b="1">
                    <a:solidFill>
                      <a:srgbClr val="003399"/>
                    </a:solidFill>
                    <a:latin typeface="Arial" panose="020B0604020202020204" pitchFamily="34" charset="0"/>
                  </a:defRPr>
                </a:lvl4pPr>
                <a:lvl5pPr marL="1828800" defTabSz="908050">
                  <a:defRPr sz="4000" b="1">
                    <a:solidFill>
                      <a:srgbClr val="003399"/>
                    </a:solidFill>
                    <a:latin typeface="Arial" panose="020B0604020202020204" pitchFamily="34" charset="0"/>
                  </a:defRPr>
                </a:lvl5pPr>
                <a:lvl6pPr marL="2286000" defTabSz="908050" eaLnBrk="0" fontAlgn="base" hangingPunct="0">
                  <a:spcBef>
                    <a:spcPct val="0"/>
                  </a:spcBef>
                  <a:spcAft>
                    <a:spcPct val="0"/>
                  </a:spcAft>
                  <a:defRPr sz="4000" b="1">
                    <a:solidFill>
                      <a:srgbClr val="003399"/>
                    </a:solidFill>
                    <a:latin typeface="Arial" panose="020B0604020202020204" pitchFamily="34" charset="0"/>
                  </a:defRPr>
                </a:lvl6pPr>
                <a:lvl7pPr marL="2743200" defTabSz="908050" eaLnBrk="0" fontAlgn="base" hangingPunct="0">
                  <a:spcBef>
                    <a:spcPct val="0"/>
                  </a:spcBef>
                  <a:spcAft>
                    <a:spcPct val="0"/>
                  </a:spcAft>
                  <a:defRPr sz="4000" b="1">
                    <a:solidFill>
                      <a:srgbClr val="003399"/>
                    </a:solidFill>
                    <a:latin typeface="Arial" panose="020B0604020202020204" pitchFamily="34" charset="0"/>
                  </a:defRPr>
                </a:lvl7pPr>
                <a:lvl8pPr marL="3200400" defTabSz="908050" eaLnBrk="0" fontAlgn="base" hangingPunct="0">
                  <a:spcBef>
                    <a:spcPct val="0"/>
                  </a:spcBef>
                  <a:spcAft>
                    <a:spcPct val="0"/>
                  </a:spcAft>
                  <a:defRPr sz="4000" b="1">
                    <a:solidFill>
                      <a:srgbClr val="003399"/>
                    </a:solidFill>
                    <a:latin typeface="Arial" panose="020B0604020202020204" pitchFamily="34" charset="0"/>
                  </a:defRPr>
                </a:lvl8pPr>
                <a:lvl9pPr marL="3657600"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sp>
            <p:nvSpPr>
              <p:cNvPr id="7" name="_s1032"/>
              <p:cNvSpPr>
                <a:spLocks noChangeArrowheads="1"/>
              </p:cNvSpPr>
              <p:nvPr/>
            </p:nvSpPr>
            <p:spPr bwMode="auto">
              <a:xfrm>
                <a:off x="3524" y="16886"/>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marL="457200" defTabSz="908050">
                  <a:defRPr sz="4000" b="1">
                    <a:solidFill>
                      <a:srgbClr val="003399"/>
                    </a:solidFill>
                    <a:latin typeface="Arial" panose="020B0604020202020204" pitchFamily="34" charset="0"/>
                  </a:defRPr>
                </a:lvl2pPr>
                <a:lvl3pPr marL="914400" defTabSz="908050">
                  <a:defRPr sz="4000" b="1">
                    <a:solidFill>
                      <a:srgbClr val="003399"/>
                    </a:solidFill>
                    <a:latin typeface="Arial" panose="020B0604020202020204" pitchFamily="34" charset="0"/>
                  </a:defRPr>
                </a:lvl3pPr>
                <a:lvl4pPr marL="1371600" defTabSz="908050">
                  <a:defRPr sz="4000" b="1">
                    <a:solidFill>
                      <a:srgbClr val="003399"/>
                    </a:solidFill>
                    <a:latin typeface="Arial" panose="020B0604020202020204" pitchFamily="34" charset="0"/>
                  </a:defRPr>
                </a:lvl4pPr>
                <a:lvl5pPr marL="1828800" defTabSz="908050">
                  <a:defRPr sz="4000" b="1">
                    <a:solidFill>
                      <a:srgbClr val="003399"/>
                    </a:solidFill>
                    <a:latin typeface="Arial" panose="020B0604020202020204" pitchFamily="34" charset="0"/>
                  </a:defRPr>
                </a:lvl5pPr>
                <a:lvl6pPr marL="2286000" defTabSz="908050" eaLnBrk="0" fontAlgn="base" hangingPunct="0">
                  <a:spcBef>
                    <a:spcPct val="0"/>
                  </a:spcBef>
                  <a:spcAft>
                    <a:spcPct val="0"/>
                  </a:spcAft>
                  <a:defRPr sz="4000" b="1">
                    <a:solidFill>
                      <a:srgbClr val="003399"/>
                    </a:solidFill>
                    <a:latin typeface="Arial" panose="020B0604020202020204" pitchFamily="34" charset="0"/>
                  </a:defRPr>
                </a:lvl6pPr>
                <a:lvl7pPr marL="2743200" defTabSz="908050" eaLnBrk="0" fontAlgn="base" hangingPunct="0">
                  <a:spcBef>
                    <a:spcPct val="0"/>
                  </a:spcBef>
                  <a:spcAft>
                    <a:spcPct val="0"/>
                  </a:spcAft>
                  <a:defRPr sz="4000" b="1">
                    <a:solidFill>
                      <a:srgbClr val="003399"/>
                    </a:solidFill>
                    <a:latin typeface="Arial" panose="020B0604020202020204" pitchFamily="34" charset="0"/>
                  </a:defRPr>
                </a:lvl7pPr>
                <a:lvl8pPr marL="3200400" defTabSz="908050" eaLnBrk="0" fontAlgn="base" hangingPunct="0">
                  <a:spcBef>
                    <a:spcPct val="0"/>
                  </a:spcBef>
                  <a:spcAft>
                    <a:spcPct val="0"/>
                  </a:spcAft>
                  <a:defRPr sz="4000" b="1">
                    <a:solidFill>
                      <a:srgbClr val="003399"/>
                    </a:solidFill>
                    <a:latin typeface="Arial" panose="020B0604020202020204" pitchFamily="34" charset="0"/>
                  </a:defRPr>
                </a:lvl8pPr>
                <a:lvl9pPr marL="3657600"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sp>
            <p:nvSpPr>
              <p:cNvPr id="8" name="_s1033"/>
              <p:cNvSpPr>
                <a:spLocks noChangeArrowheads="1"/>
              </p:cNvSpPr>
              <p:nvPr/>
            </p:nvSpPr>
            <p:spPr bwMode="auto">
              <a:xfrm>
                <a:off x="2955"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marL="457200" defTabSz="908050">
                  <a:defRPr sz="4000" b="1">
                    <a:solidFill>
                      <a:srgbClr val="003399"/>
                    </a:solidFill>
                    <a:latin typeface="Arial" panose="020B0604020202020204" pitchFamily="34" charset="0"/>
                  </a:defRPr>
                </a:lvl2pPr>
                <a:lvl3pPr marL="914400" defTabSz="908050">
                  <a:defRPr sz="4000" b="1">
                    <a:solidFill>
                      <a:srgbClr val="003399"/>
                    </a:solidFill>
                    <a:latin typeface="Arial" panose="020B0604020202020204" pitchFamily="34" charset="0"/>
                  </a:defRPr>
                </a:lvl3pPr>
                <a:lvl4pPr marL="1371600" defTabSz="908050">
                  <a:defRPr sz="4000" b="1">
                    <a:solidFill>
                      <a:srgbClr val="003399"/>
                    </a:solidFill>
                    <a:latin typeface="Arial" panose="020B0604020202020204" pitchFamily="34" charset="0"/>
                  </a:defRPr>
                </a:lvl4pPr>
                <a:lvl5pPr marL="1828800" defTabSz="908050">
                  <a:defRPr sz="4000" b="1">
                    <a:solidFill>
                      <a:srgbClr val="003399"/>
                    </a:solidFill>
                    <a:latin typeface="Arial" panose="020B0604020202020204" pitchFamily="34" charset="0"/>
                  </a:defRPr>
                </a:lvl5pPr>
                <a:lvl6pPr marL="2286000" defTabSz="908050" eaLnBrk="0" fontAlgn="base" hangingPunct="0">
                  <a:spcBef>
                    <a:spcPct val="0"/>
                  </a:spcBef>
                  <a:spcAft>
                    <a:spcPct val="0"/>
                  </a:spcAft>
                  <a:defRPr sz="4000" b="1">
                    <a:solidFill>
                      <a:srgbClr val="003399"/>
                    </a:solidFill>
                    <a:latin typeface="Arial" panose="020B0604020202020204" pitchFamily="34" charset="0"/>
                  </a:defRPr>
                </a:lvl6pPr>
                <a:lvl7pPr marL="2743200" defTabSz="908050" eaLnBrk="0" fontAlgn="base" hangingPunct="0">
                  <a:spcBef>
                    <a:spcPct val="0"/>
                  </a:spcBef>
                  <a:spcAft>
                    <a:spcPct val="0"/>
                  </a:spcAft>
                  <a:defRPr sz="4000" b="1">
                    <a:solidFill>
                      <a:srgbClr val="003399"/>
                    </a:solidFill>
                    <a:latin typeface="Arial" panose="020B0604020202020204" pitchFamily="34" charset="0"/>
                  </a:defRPr>
                </a:lvl7pPr>
                <a:lvl8pPr marL="3200400" defTabSz="908050" eaLnBrk="0" fontAlgn="base" hangingPunct="0">
                  <a:spcBef>
                    <a:spcPct val="0"/>
                  </a:spcBef>
                  <a:spcAft>
                    <a:spcPct val="0"/>
                  </a:spcAft>
                  <a:defRPr sz="4000" b="1">
                    <a:solidFill>
                      <a:srgbClr val="003399"/>
                    </a:solidFill>
                    <a:latin typeface="Arial" panose="020B0604020202020204" pitchFamily="34" charset="0"/>
                  </a:defRPr>
                </a:lvl8pPr>
                <a:lvl9pPr marL="3657600"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grpSp>
        <p:sp>
          <p:nvSpPr>
            <p:cNvPr id="1164" name="Rectangle 388" descr="75%"/>
            <p:cNvSpPr>
              <a:spLocks noChangeArrowheads="1"/>
            </p:cNvSpPr>
            <p:nvPr/>
          </p:nvSpPr>
          <p:spPr bwMode="auto">
            <a:xfrm>
              <a:off x="3233" y="16046"/>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5" name="Rectangle 386" descr="75%"/>
            <p:cNvSpPr>
              <a:spLocks noChangeArrowheads="1"/>
            </p:cNvSpPr>
            <p:nvPr/>
          </p:nvSpPr>
          <p:spPr bwMode="auto">
            <a:xfrm>
              <a:off x="3743" y="15270"/>
              <a:ext cx="283" cy="32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6" name="Rectangle 389" descr="75%"/>
            <p:cNvSpPr>
              <a:spLocks noChangeArrowheads="1"/>
            </p:cNvSpPr>
            <p:nvPr/>
          </p:nvSpPr>
          <p:spPr bwMode="auto">
            <a:xfrm>
              <a:off x="2723" y="15321"/>
              <a:ext cx="283" cy="329"/>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7" name="Rectangle 390" descr="Narrow horizontal"/>
            <p:cNvSpPr>
              <a:spLocks noChangeArrowheads="1"/>
            </p:cNvSpPr>
            <p:nvPr/>
          </p:nvSpPr>
          <p:spPr bwMode="auto">
            <a:xfrm>
              <a:off x="4406" y="15684"/>
              <a:ext cx="1294" cy="7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8" name="Rectangle 391" descr="75%"/>
            <p:cNvSpPr>
              <a:spLocks noChangeArrowheads="1"/>
            </p:cNvSpPr>
            <p:nvPr/>
          </p:nvSpPr>
          <p:spPr bwMode="auto">
            <a:xfrm>
              <a:off x="4304" y="15787"/>
              <a:ext cx="1445" cy="63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69" name="Rectangle 392" descr="Narrow horizontal"/>
            <p:cNvSpPr>
              <a:spLocks noChangeArrowheads="1"/>
            </p:cNvSpPr>
            <p:nvPr/>
          </p:nvSpPr>
          <p:spPr bwMode="auto">
            <a:xfrm>
              <a:off x="4384" y="16443"/>
              <a:ext cx="1294" cy="5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046" name="Text Box 341"/>
          <p:cNvSpPr txBox="1">
            <a:spLocks noChangeArrowheads="1"/>
          </p:cNvSpPr>
          <p:nvPr/>
        </p:nvSpPr>
        <p:spPr bwMode="auto">
          <a:xfrm>
            <a:off x="4572000" y="3853815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a:solidFill>
                  <a:schemeClr val="tx1"/>
                </a:solidFill>
                <a:latin typeface="Calibri" panose="020F0502020204030204" pitchFamily="34" charset="0"/>
                <a:ea typeface="Calibri" panose="020F0502020204030204" pitchFamily="34" charset="0"/>
                <a:cs typeface="Calibri" panose="020F0502020204030204" pitchFamily="34" charset="0"/>
              </a:rPr>
              <a:t>Figure 3. Third possible layout for poster (caption: 32 points, bold). </a:t>
            </a:r>
          </a:p>
        </p:txBody>
      </p:sp>
      <p:grpSp>
        <p:nvGrpSpPr>
          <p:cNvPr id="1047" name="Group 533"/>
          <p:cNvGrpSpPr>
            <a:grpSpLocks/>
          </p:cNvGrpSpPr>
          <p:nvPr/>
        </p:nvGrpSpPr>
        <p:grpSpPr bwMode="auto">
          <a:xfrm>
            <a:off x="5791200" y="32918400"/>
            <a:ext cx="5181600" cy="5429250"/>
            <a:chOff x="2496" y="18660"/>
            <a:chExt cx="3264" cy="3420"/>
          </a:xfrm>
        </p:grpSpPr>
        <p:sp>
          <p:nvSpPr>
            <p:cNvPr id="1110" name="Rectangle 343"/>
            <p:cNvSpPr>
              <a:spLocks noChangeArrowheads="1"/>
            </p:cNvSpPr>
            <p:nvPr/>
          </p:nvSpPr>
          <p:spPr bwMode="auto">
            <a:xfrm>
              <a:off x="2496" y="18660"/>
              <a:ext cx="3264" cy="34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111" name="Rectangle 344" descr="Dark horizontal"/>
            <p:cNvSpPr>
              <a:spLocks noChangeArrowheads="1"/>
            </p:cNvSpPr>
            <p:nvPr/>
          </p:nvSpPr>
          <p:spPr bwMode="auto">
            <a:xfrm>
              <a:off x="2751" y="18749"/>
              <a:ext cx="2703" cy="153"/>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112" name="Picture 345" descr="NvySh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2" y="18941"/>
              <a:ext cx="529"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3" name="Rectangle 346" descr="Narrow horizontal"/>
            <p:cNvSpPr>
              <a:spLocks noChangeArrowheads="1"/>
            </p:cNvSpPr>
            <p:nvPr/>
          </p:nvSpPr>
          <p:spPr bwMode="auto">
            <a:xfrm>
              <a:off x="3191" y="19030"/>
              <a:ext cx="1810" cy="10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4" name="Rectangle 347"/>
            <p:cNvSpPr>
              <a:spLocks noChangeArrowheads="1"/>
            </p:cNvSpPr>
            <p:nvPr/>
          </p:nvSpPr>
          <p:spPr bwMode="auto">
            <a:xfrm>
              <a:off x="2547" y="19014"/>
              <a:ext cx="202" cy="153"/>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5" name="Rectangle 349" descr="Narrow horizontal"/>
            <p:cNvSpPr>
              <a:spLocks noChangeArrowheads="1"/>
            </p:cNvSpPr>
            <p:nvPr/>
          </p:nvSpPr>
          <p:spPr bwMode="auto">
            <a:xfrm>
              <a:off x="2598" y="19351"/>
              <a:ext cx="1428" cy="2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6" name="Rectangle 350" descr="75%"/>
            <p:cNvSpPr>
              <a:spLocks noChangeArrowheads="1"/>
            </p:cNvSpPr>
            <p:nvPr/>
          </p:nvSpPr>
          <p:spPr bwMode="auto">
            <a:xfrm>
              <a:off x="2891" y="19632"/>
              <a:ext cx="842" cy="408"/>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7" name="Rectangle 351" descr="Narrow horizontal"/>
            <p:cNvSpPr>
              <a:spLocks noChangeArrowheads="1"/>
            </p:cNvSpPr>
            <p:nvPr/>
          </p:nvSpPr>
          <p:spPr bwMode="auto">
            <a:xfrm>
              <a:off x="2888" y="20079"/>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18" name="Rectangle 352" descr="Dark horizontal"/>
            <p:cNvSpPr>
              <a:spLocks noChangeArrowheads="1"/>
            </p:cNvSpPr>
            <p:nvPr/>
          </p:nvSpPr>
          <p:spPr bwMode="auto">
            <a:xfrm>
              <a:off x="2598" y="19273"/>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19" name="Group 353"/>
            <p:cNvGrpSpPr>
              <a:grpSpLocks/>
            </p:cNvGrpSpPr>
            <p:nvPr/>
          </p:nvGrpSpPr>
          <p:grpSpPr bwMode="auto">
            <a:xfrm>
              <a:off x="4281" y="19273"/>
              <a:ext cx="1428" cy="969"/>
              <a:chOff x="432" y="6432"/>
              <a:chExt cx="1344" cy="912"/>
            </a:xfrm>
          </p:grpSpPr>
          <p:sp>
            <p:nvSpPr>
              <p:cNvPr id="1141" name="Rectangle 354"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2" name="Rectangle 355"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3" name="Rectangle 356"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4" name="Rectangle 357"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20" name="Rectangle 359" descr="75%"/>
            <p:cNvSpPr>
              <a:spLocks noChangeArrowheads="1"/>
            </p:cNvSpPr>
            <p:nvPr/>
          </p:nvSpPr>
          <p:spPr bwMode="auto">
            <a:xfrm>
              <a:off x="2891" y="20563"/>
              <a:ext cx="842" cy="443"/>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1" name="Rectangle 360" descr="Narrow horizontal"/>
            <p:cNvSpPr>
              <a:spLocks noChangeArrowheads="1"/>
            </p:cNvSpPr>
            <p:nvPr/>
          </p:nvSpPr>
          <p:spPr bwMode="auto">
            <a:xfrm>
              <a:off x="2888" y="21022"/>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22" name="Group 395"/>
            <p:cNvGrpSpPr>
              <a:grpSpLocks/>
            </p:cNvGrpSpPr>
            <p:nvPr/>
          </p:nvGrpSpPr>
          <p:grpSpPr bwMode="auto">
            <a:xfrm>
              <a:off x="2598" y="20208"/>
              <a:ext cx="1428" cy="314"/>
              <a:chOff x="2406" y="20208"/>
              <a:chExt cx="1428" cy="314"/>
            </a:xfrm>
          </p:grpSpPr>
          <p:sp>
            <p:nvSpPr>
              <p:cNvPr id="1139" name="Rectangle 358" descr="Narrow horizontal"/>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40" name="Rectangle 361" descr="Dark horizontal"/>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grpSp>
          <p:nvGrpSpPr>
            <p:cNvPr id="1123" name="Group 362"/>
            <p:cNvGrpSpPr>
              <a:grpSpLocks/>
            </p:cNvGrpSpPr>
            <p:nvPr/>
          </p:nvGrpSpPr>
          <p:grpSpPr bwMode="auto">
            <a:xfrm>
              <a:off x="4230" y="20344"/>
              <a:ext cx="1428" cy="970"/>
              <a:chOff x="432" y="6432"/>
              <a:chExt cx="1344" cy="912"/>
            </a:xfrm>
          </p:grpSpPr>
          <p:sp>
            <p:nvSpPr>
              <p:cNvPr id="1135" name="Rectangle 363" descr="Narrow horizontal"/>
              <p:cNvSpPr>
                <a:spLocks noChangeArrowheads="1"/>
              </p:cNvSpPr>
              <p:nvPr/>
            </p:nvSpPr>
            <p:spPr bwMode="auto">
              <a:xfrm>
                <a:off x="432" y="6505"/>
                <a:ext cx="1344" cy="31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6" name="Rectangle 364" descr="75%"/>
              <p:cNvSpPr>
                <a:spLocks noChangeArrowheads="1"/>
              </p:cNvSpPr>
              <p:nvPr/>
            </p:nvSpPr>
            <p:spPr bwMode="auto">
              <a:xfrm>
                <a:off x="708" y="6871"/>
                <a:ext cx="792" cy="384"/>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7" name="Rectangle 365" descr="Narrow horizontal"/>
              <p:cNvSpPr>
                <a:spLocks noChangeArrowheads="1"/>
              </p:cNvSpPr>
              <p:nvPr/>
            </p:nvSpPr>
            <p:spPr bwMode="auto">
              <a:xfrm>
                <a:off x="705" y="7291"/>
                <a:ext cx="798" cy="5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8" name="Rectangle 366" descr="Dark horizontal"/>
              <p:cNvSpPr>
                <a:spLocks noChangeArrowheads="1"/>
              </p:cNvSpPr>
              <p:nvPr/>
            </p:nvSpPr>
            <p:spPr bwMode="auto">
              <a:xfrm>
                <a:off x="432" y="6432"/>
                <a:ext cx="528" cy="48"/>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24" name="Rectangle 367" descr="Narrow horizontal"/>
            <p:cNvSpPr>
              <a:spLocks noChangeArrowheads="1"/>
            </p:cNvSpPr>
            <p:nvPr/>
          </p:nvSpPr>
          <p:spPr bwMode="auto">
            <a:xfrm>
              <a:off x="4230" y="21494"/>
              <a:ext cx="1428" cy="17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5" name="Rectangle 368" descr="Dark horizontal"/>
            <p:cNvSpPr>
              <a:spLocks noChangeArrowheads="1"/>
            </p:cNvSpPr>
            <p:nvPr/>
          </p:nvSpPr>
          <p:spPr bwMode="auto">
            <a:xfrm>
              <a:off x="4230" y="21416"/>
              <a:ext cx="561" cy="51"/>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6" name="Rectangle 369" descr="75%"/>
            <p:cNvSpPr>
              <a:spLocks noChangeArrowheads="1"/>
            </p:cNvSpPr>
            <p:nvPr/>
          </p:nvSpPr>
          <p:spPr bwMode="auto">
            <a:xfrm>
              <a:off x="2891" y="21590"/>
              <a:ext cx="842" cy="38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7" name="Rectangle 370" descr="Narrow horizontal"/>
            <p:cNvSpPr>
              <a:spLocks noChangeArrowheads="1"/>
            </p:cNvSpPr>
            <p:nvPr/>
          </p:nvSpPr>
          <p:spPr bwMode="auto">
            <a:xfrm>
              <a:off x="2888" y="21991"/>
              <a:ext cx="848" cy="5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8" name="Rectangle 372" descr="Narrow horizontal"/>
            <p:cNvSpPr>
              <a:spLocks noChangeArrowheads="1"/>
            </p:cNvSpPr>
            <p:nvPr/>
          </p:nvSpPr>
          <p:spPr bwMode="auto">
            <a:xfrm>
              <a:off x="4230" y="21735"/>
              <a:ext cx="1428" cy="122"/>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29" name="Rectangle 373"/>
            <p:cNvSpPr>
              <a:spLocks noChangeArrowheads="1"/>
            </p:cNvSpPr>
            <p:nvPr/>
          </p:nvSpPr>
          <p:spPr bwMode="auto">
            <a:xfrm>
              <a:off x="4587" y="21711"/>
              <a:ext cx="1122" cy="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0" name="Rectangle 375" descr="Narrow horizontal"/>
            <p:cNvSpPr>
              <a:spLocks noChangeArrowheads="1"/>
            </p:cNvSpPr>
            <p:nvPr/>
          </p:nvSpPr>
          <p:spPr bwMode="auto">
            <a:xfrm>
              <a:off x="4230" y="21927"/>
              <a:ext cx="1428" cy="12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1" name="Rectangle 376"/>
            <p:cNvSpPr>
              <a:spLocks noChangeArrowheads="1"/>
            </p:cNvSpPr>
            <p:nvPr/>
          </p:nvSpPr>
          <p:spPr bwMode="auto">
            <a:xfrm>
              <a:off x="4587" y="21897"/>
              <a:ext cx="1122" cy="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32" name="Group 396"/>
            <p:cNvGrpSpPr>
              <a:grpSpLocks/>
            </p:cNvGrpSpPr>
            <p:nvPr/>
          </p:nvGrpSpPr>
          <p:grpSpPr bwMode="auto">
            <a:xfrm>
              <a:off x="2592" y="21216"/>
              <a:ext cx="1428" cy="314"/>
              <a:chOff x="2406" y="20208"/>
              <a:chExt cx="1428" cy="314"/>
            </a:xfrm>
          </p:grpSpPr>
          <p:sp>
            <p:nvSpPr>
              <p:cNvPr id="1133" name="Rectangle 397" descr="Narrow horizontal"/>
              <p:cNvSpPr>
                <a:spLocks noChangeArrowheads="1"/>
              </p:cNvSpPr>
              <p:nvPr/>
            </p:nvSpPr>
            <p:spPr bwMode="auto">
              <a:xfrm>
                <a:off x="2406" y="20286"/>
                <a:ext cx="1428" cy="2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34" name="Rectangle 398" descr="Dark horizontal"/>
              <p:cNvSpPr>
                <a:spLocks noChangeArrowheads="1"/>
              </p:cNvSpPr>
              <p:nvPr/>
            </p:nvSpPr>
            <p:spPr bwMode="auto">
              <a:xfrm>
                <a:off x="2406" y="20208"/>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grpSp>
      <p:sp>
        <p:nvSpPr>
          <p:cNvPr id="1048" name="Text Box 401"/>
          <p:cNvSpPr txBox="1">
            <a:spLocks noChangeArrowheads="1"/>
          </p:cNvSpPr>
          <p:nvPr/>
        </p:nvSpPr>
        <p:spPr bwMode="auto">
          <a:xfrm>
            <a:off x="16944976" y="31470600"/>
            <a:ext cx="13916025" cy="254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The final section of the poster generally provides conclusions and recommendations. This section was set in Calibri, 36 points. Boldfacing the section type is an option.</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49" name="Text Box 402"/>
          <p:cNvSpPr txBox="1">
            <a:spLocks noChangeArrowheads="1"/>
          </p:cNvSpPr>
          <p:nvPr/>
        </p:nvSpPr>
        <p:spPr bwMode="auto">
          <a:xfrm>
            <a:off x="16897350" y="9144000"/>
            <a:ext cx="13963650" cy="364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One section of a poster should present the results. Often the results can be depicted with graphs, such as for an experiment, or with drawings such as with a design. Shown in Figure 4 is another possible layout for a poster. This section was set in Calibri, 36 points. Boldfacing the section type is an option.</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sp>
        <p:nvSpPr>
          <p:cNvPr id="1050" name="Text Box 405"/>
          <p:cNvSpPr txBox="1">
            <a:spLocks noChangeArrowheads="1"/>
          </p:cNvSpPr>
          <p:nvPr/>
        </p:nvSpPr>
        <p:spPr bwMode="auto">
          <a:xfrm>
            <a:off x="20078700" y="1882140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a:solidFill>
                  <a:schemeClr val="tx1"/>
                </a:solidFill>
                <a:latin typeface="Calibri" panose="020F0502020204030204" pitchFamily="34" charset="0"/>
                <a:ea typeface="Calibri" panose="020F0502020204030204" pitchFamily="34" charset="0"/>
                <a:cs typeface="Calibri" panose="020F0502020204030204" pitchFamily="34" charset="0"/>
              </a:rPr>
              <a:t>Figure 4. Fourth possible layout for poster (caption: 32 points, bold). </a:t>
            </a:r>
          </a:p>
        </p:txBody>
      </p:sp>
      <p:sp>
        <p:nvSpPr>
          <p:cNvPr id="1051" name="Text Box 443"/>
          <p:cNvSpPr txBox="1">
            <a:spLocks noChangeArrowheads="1"/>
          </p:cNvSpPr>
          <p:nvPr/>
        </p:nvSpPr>
        <p:spPr bwMode="auto">
          <a:xfrm>
            <a:off x="20002500" y="30099000"/>
            <a:ext cx="7810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5267" rIns="419070" bIns="45267">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200">
                <a:solidFill>
                  <a:schemeClr val="tx1"/>
                </a:solidFill>
                <a:latin typeface="Calibri" panose="020F0502020204030204" pitchFamily="34" charset="0"/>
                <a:ea typeface="Calibri" panose="020F0502020204030204" pitchFamily="34" charset="0"/>
                <a:cs typeface="Calibri" panose="020F0502020204030204" pitchFamily="34" charset="0"/>
              </a:rPr>
              <a:t>Figure 5. Fifth possible layout for poster (caption: 32 points, bold). </a:t>
            </a:r>
          </a:p>
        </p:txBody>
      </p:sp>
      <p:sp>
        <p:nvSpPr>
          <p:cNvPr id="1052" name="Text Box 482"/>
          <p:cNvSpPr txBox="1">
            <a:spLocks noChangeArrowheads="1"/>
          </p:cNvSpPr>
          <p:nvPr/>
        </p:nvSpPr>
        <p:spPr bwMode="auto">
          <a:xfrm>
            <a:off x="16992600" y="20650200"/>
            <a:ext cx="13963650" cy="364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8600" tIns="45267" rIns="457200" bIns="4526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400" dirty="0">
                <a:solidFill>
                  <a:srgbClr val="1E407C"/>
                </a:solidFill>
                <a:latin typeface="Calibri" panose="020F0502020204030204" pitchFamily="34" charset="0"/>
                <a:ea typeface="Calibri" panose="020F0502020204030204" pitchFamily="34" charset="0"/>
                <a:cs typeface="Calibri" panose="020F0502020204030204" pitchFamily="34" charset="0"/>
              </a:rPr>
              <a:t>Heading (Calibri: 44 Points, Bold)</a:t>
            </a:r>
          </a:p>
          <a:p>
            <a:pPr>
              <a:spcBef>
                <a:spcPct val="25000"/>
              </a:spcBef>
            </a:pPr>
            <a:r>
              <a:rPr lang="en-US" alt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Shown in Figure 5 is another possible layout for a poster. This section was set in Calibri, 36 points. Note that the amount of type in the sections affects the choice, size, and boldfacing of the typeface. No matter the type selected for the sections, you should still use a bold sans serif for the headings. </a:t>
            </a:r>
            <a:endParaRPr lang="en-US" altLang="en-US" sz="3600" b="0" dirty="0">
              <a:latin typeface="Calibri" panose="020F0502020204030204" pitchFamily="34" charset="0"/>
              <a:ea typeface="Calibri" panose="020F0502020204030204" pitchFamily="34" charset="0"/>
              <a:cs typeface="Calibri" panose="020F0502020204030204" pitchFamily="34" charset="0"/>
            </a:endParaRPr>
          </a:p>
        </p:txBody>
      </p:sp>
      <p:grpSp>
        <p:nvGrpSpPr>
          <p:cNvPr id="1053" name="Group 530"/>
          <p:cNvGrpSpPr>
            <a:grpSpLocks/>
          </p:cNvGrpSpPr>
          <p:nvPr/>
        </p:nvGrpSpPr>
        <p:grpSpPr bwMode="auto">
          <a:xfrm>
            <a:off x="21336000" y="13258800"/>
            <a:ext cx="5181600" cy="5505450"/>
            <a:chOff x="12288" y="6048"/>
            <a:chExt cx="3264" cy="3468"/>
          </a:xfrm>
        </p:grpSpPr>
        <p:sp>
          <p:nvSpPr>
            <p:cNvPr id="1083" name="Rectangle 407"/>
            <p:cNvSpPr>
              <a:spLocks noChangeArrowheads="1"/>
            </p:cNvSpPr>
            <p:nvPr/>
          </p:nvSpPr>
          <p:spPr bwMode="auto">
            <a:xfrm>
              <a:off x="12288" y="6048"/>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084" name="Rectangle 408" descr="Dark horizontal"/>
            <p:cNvSpPr>
              <a:spLocks noChangeArrowheads="1"/>
            </p:cNvSpPr>
            <p:nvPr/>
          </p:nvSpPr>
          <p:spPr bwMode="auto">
            <a:xfrm>
              <a:off x="12543" y="6139"/>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085" name="Picture 409" descr="NvySh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4" y="6333"/>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6" name="Rectangle 410" descr="Narrow horizontal"/>
            <p:cNvSpPr>
              <a:spLocks noChangeArrowheads="1"/>
            </p:cNvSpPr>
            <p:nvPr/>
          </p:nvSpPr>
          <p:spPr bwMode="auto">
            <a:xfrm>
              <a:off x="12983" y="6423"/>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7" name="Rectangle 411"/>
            <p:cNvSpPr>
              <a:spLocks noChangeArrowheads="1"/>
            </p:cNvSpPr>
            <p:nvPr/>
          </p:nvSpPr>
          <p:spPr bwMode="auto">
            <a:xfrm>
              <a:off x="12339" y="6407"/>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8" name="Rectangle 412" descr="Narrow horizontal"/>
            <p:cNvSpPr>
              <a:spLocks noChangeArrowheads="1"/>
            </p:cNvSpPr>
            <p:nvPr/>
          </p:nvSpPr>
          <p:spPr bwMode="auto">
            <a:xfrm>
              <a:off x="12390"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9" name="Rectangle 413" descr="Dark horizontal"/>
            <p:cNvSpPr>
              <a:spLocks noChangeArrowheads="1"/>
            </p:cNvSpPr>
            <p:nvPr/>
          </p:nvSpPr>
          <p:spPr bwMode="auto">
            <a:xfrm>
              <a:off x="12390"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0" name="Rectangle 414" descr="Narrow horizontal"/>
            <p:cNvSpPr>
              <a:spLocks noChangeArrowheads="1"/>
            </p:cNvSpPr>
            <p:nvPr/>
          </p:nvSpPr>
          <p:spPr bwMode="auto">
            <a:xfrm>
              <a:off x="14073" y="6748"/>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1" name="Rectangle 415" descr="75%"/>
            <p:cNvSpPr>
              <a:spLocks noChangeArrowheads="1"/>
            </p:cNvSpPr>
            <p:nvPr/>
          </p:nvSpPr>
          <p:spPr bwMode="auto">
            <a:xfrm>
              <a:off x="12432" y="7662"/>
              <a:ext cx="840"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2" name="Rectangle 416" descr="Dark horizontal"/>
            <p:cNvSpPr>
              <a:spLocks noChangeArrowheads="1"/>
            </p:cNvSpPr>
            <p:nvPr/>
          </p:nvSpPr>
          <p:spPr bwMode="auto">
            <a:xfrm>
              <a:off x="14073" y="6669"/>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3" name="Rectangle 417" descr="Narrow horizontal"/>
            <p:cNvSpPr>
              <a:spLocks noChangeArrowheads="1"/>
            </p:cNvSpPr>
            <p:nvPr/>
          </p:nvSpPr>
          <p:spPr bwMode="auto">
            <a:xfrm>
              <a:off x="12876" y="8624"/>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4" name="Rectangle 418" descr="Narrow horizontal"/>
            <p:cNvSpPr>
              <a:spLocks noChangeArrowheads="1"/>
            </p:cNvSpPr>
            <p:nvPr/>
          </p:nvSpPr>
          <p:spPr bwMode="auto">
            <a:xfrm>
              <a:off x="12390" y="8922"/>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5" name="Rectangle 419" descr="Dark horizontal"/>
            <p:cNvSpPr>
              <a:spLocks noChangeArrowheads="1"/>
            </p:cNvSpPr>
            <p:nvPr/>
          </p:nvSpPr>
          <p:spPr bwMode="auto">
            <a:xfrm>
              <a:off x="12390"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6" name="Rectangle 420" descr="Narrow horizontal"/>
            <p:cNvSpPr>
              <a:spLocks noChangeArrowheads="1"/>
            </p:cNvSpPr>
            <p:nvPr/>
          </p:nvSpPr>
          <p:spPr bwMode="auto">
            <a:xfrm>
              <a:off x="14022" y="8922"/>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7" name="Rectangle 421" descr="Dark horizontal"/>
            <p:cNvSpPr>
              <a:spLocks noChangeArrowheads="1"/>
            </p:cNvSpPr>
            <p:nvPr/>
          </p:nvSpPr>
          <p:spPr bwMode="auto">
            <a:xfrm>
              <a:off x="14022" y="8843"/>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8" name="Rectangle 423" descr="Narrow horizontal"/>
            <p:cNvSpPr>
              <a:spLocks noChangeArrowheads="1"/>
            </p:cNvSpPr>
            <p:nvPr/>
          </p:nvSpPr>
          <p:spPr bwMode="auto">
            <a:xfrm>
              <a:off x="14022" y="9167"/>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99" name="Rectangle 424"/>
            <p:cNvSpPr>
              <a:spLocks noChangeArrowheads="1"/>
            </p:cNvSpPr>
            <p:nvPr/>
          </p:nvSpPr>
          <p:spPr bwMode="auto">
            <a:xfrm>
              <a:off x="14379" y="9137"/>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nvGrpSpPr>
            <p:cNvPr id="1100" name="Group 425"/>
            <p:cNvGrpSpPr>
              <a:grpSpLocks/>
            </p:cNvGrpSpPr>
            <p:nvPr/>
          </p:nvGrpSpPr>
          <p:grpSpPr bwMode="auto">
            <a:xfrm>
              <a:off x="14022" y="9361"/>
              <a:ext cx="1479" cy="123"/>
              <a:chOff x="1968" y="8928"/>
              <a:chExt cx="1392" cy="114"/>
            </a:xfrm>
          </p:grpSpPr>
          <p:sp>
            <p:nvSpPr>
              <p:cNvPr id="1108" name="Rectangle 426" descr="Narrow horizontal"/>
              <p:cNvSpPr>
                <a:spLocks noChangeArrowheads="1"/>
              </p:cNvSpPr>
              <p:nvPr/>
            </p:nvSpPr>
            <p:spPr bwMode="auto">
              <a:xfrm>
                <a:off x="1968" y="8928"/>
                <a:ext cx="1344" cy="114"/>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09" name="Rectangle 427"/>
              <p:cNvSpPr>
                <a:spLocks noChangeArrowheads="1"/>
              </p:cNvSpPr>
              <p:nvPr/>
            </p:nvSpPr>
            <p:spPr bwMode="auto">
              <a:xfrm>
                <a:off x="2304" y="8928"/>
                <a:ext cx="1056" cy="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
          <p:nvSpPr>
            <p:cNvPr id="1101" name="Line 483"/>
            <p:cNvSpPr>
              <a:spLocks noChangeShapeType="1"/>
            </p:cNvSpPr>
            <p:nvPr/>
          </p:nvSpPr>
          <p:spPr bwMode="auto">
            <a:xfrm flipV="1">
              <a:off x="13314"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2" name="Rectangle 484" descr="75%"/>
            <p:cNvSpPr>
              <a:spLocks noChangeArrowheads="1"/>
            </p:cNvSpPr>
            <p:nvPr/>
          </p:nvSpPr>
          <p:spPr bwMode="auto">
            <a:xfrm>
              <a:off x="13578" y="720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03" name="Line 486"/>
            <p:cNvSpPr>
              <a:spLocks noChangeShapeType="1"/>
            </p:cNvSpPr>
            <p:nvPr/>
          </p:nvSpPr>
          <p:spPr bwMode="auto">
            <a:xfrm>
              <a:off x="14400" y="7488"/>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4" name="Rectangle 487" descr="75%"/>
            <p:cNvSpPr>
              <a:spLocks noChangeArrowheads="1"/>
            </p:cNvSpPr>
            <p:nvPr/>
          </p:nvSpPr>
          <p:spPr bwMode="auto">
            <a:xfrm>
              <a:off x="14640" y="7680"/>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05" name="Rectangle 488" descr="75%"/>
            <p:cNvSpPr>
              <a:spLocks noChangeArrowheads="1"/>
            </p:cNvSpPr>
            <p:nvPr/>
          </p:nvSpPr>
          <p:spPr bwMode="auto">
            <a:xfrm>
              <a:off x="13578" y="8142"/>
              <a:ext cx="768" cy="450"/>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106" name="Line 489"/>
            <p:cNvSpPr>
              <a:spLocks noChangeShapeType="1"/>
            </p:cNvSpPr>
            <p:nvPr/>
          </p:nvSpPr>
          <p:spPr bwMode="auto">
            <a:xfrm flipH="1">
              <a:off x="14400" y="8142"/>
              <a:ext cx="210" cy="1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 name="Line 490"/>
            <p:cNvSpPr>
              <a:spLocks noChangeShapeType="1"/>
            </p:cNvSpPr>
            <p:nvPr/>
          </p:nvSpPr>
          <p:spPr bwMode="auto">
            <a:xfrm>
              <a:off x="13326" y="8142"/>
              <a:ext cx="210" cy="162"/>
            </a:xfrm>
            <a:prstGeom prst="line">
              <a:avLst/>
            </a:prstGeom>
            <a:noFill/>
            <a:ln w="57150">
              <a:solidFill>
                <a:srgbClr val="000066"/>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4" name="Group 535"/>
          <p:cNvGrpSpPr>
            <a:grpSpLocks/>
          </p:cNvGrpSpPr>
          <p:nvPr/>
        </p:nvGrpSpPr>
        <p:grpSpPr bwMode="auto">
          <a:xfrm>
            <a:off x="21336000" y="24498300"/>
            <a:ext cx="5181600" cy="5505450"/>
            <a:chOff x="12288" y="12420"/>
            <a:chExt cx="3264" cy="3468"/>
          </a:xfrm>
        </p:grpSpPr>
        <p:sp>
          <p:nvSpPr>
            <p:cNvPr id="1056" name="Rectangle 493"/>
            <p:cNvSpPr>
              <a:spLocks noChangeArrowheads="1"/>
            </p:cNvSpPr>
            <p:nvPr/>
          </p:nvSpPr>
          <p:spPr bwMode="auto">
            <a:xfrm>
              <a:off x="12288" y="12420"/>
              <a:ext cx="3264" cy="346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600">
                <a:latin typeface="Calibri" panose="020F0502020204030204" pitchFamily="34" charset="0"/>
                <a:ea typeface="Calibri" panose="020F0502020204030204" pitchFamily="34" charset="0"/>
                <a:cs typeface="Calibri" panose="020F0502020204030204" pitchFamily="34" charset="0"/>
              </a:endParaRPr>
            </a:p>
          </p:txBody>
        </p:sp>
        <p:sp>
          <p:nvSpPr>
            <p:cNvPr id="1057" name="Rectangle 494" descr="Dark horizontal"/>
            <p:cNvSpPr>
              <a:spLocks noChangeArrowheads="1"/>
            </p:cNvSpPr>
            <p:nvPr/>
          </p:nvSpPr>
          <p:spPr bwMode="auto">
            <a:xfrm>
              <a:off x="12543" y="12511"/>
              <a:ext cx="2703" cy="155"/>
            </a:xfrm>
            <a:prstGeom prst="rect">
              <a:avLst/>
            </a:prstGeom>
            <a:pattFill prst="dk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pic>
          <p:nvPicPr>
            <p:cNvPr id="1058" name="Picture 495" descr="NvySh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4" y="12705"/>
              <a:ext cx="52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9" name="Rectangle 496" descr="Narrow horizontal"/>
            <p:cNvSpPr>
              <a:spLocks noChangeArrowheads="1"/>
            </p:cNvSpPr>
            <p:nvPr/>
          </p:nvSpPr>
          <p:spPr bwMode="auto">
            <a:xfrm>
              <a:off x="12983" y="12795"/>
              <a:ext cx="1810" cy="110"/>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0" name="Rectangle 497"/>
            <p:cNvSpPr>
              <a:spLocks noChangeArrowheads="1"/>
            </p:cNvSpPr>
            <p:nvPr/>
          </p:nvSpPr>
          <p:spPr bwMode="auto">
            <a:xfrm>
              <a:off x="12339" y="12779"/>
              <a:ext cx="202" cy="15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1" name="Rectangle 498" descr="Narrow horizontal"/>
            <p:cNvSpPr>
              <a:spLocks noChangeArrowheads="1"/>
            </p:cNvSpPr>
            <p:nvPr/>
          </p:nvSpPr>
          <p:spPr bwMode="auto">
            <a:xfrm>
              <a:off x="12390"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2" name="Rectangle 499" descr="Dark horizontal"/>
            <p:cNvSpPr>
              <a:spLocks noChangeArrowheads="1"/>
            </p:cNvSpPr>
            <p:nvPr/>
          </p:nvSpPr>
          <p:spPr bwMode="auto">
            <a:xfrm>
              <a:off x="12390"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3" name="Rectangle 500" descr="Narrow horizontal"/>
            <p:cNvSpPr>
              <a:spLocks noChangeArrowheads="1"/>
            </p:cNvSpPr>
            <p:nvPr/>
          </p:nvSpPr>
          <p:spPr bwMode="auto">
            <a:xfrm>
              <a:off x="14073" y="13120"/>
              <a:ext cx="1428" cy="336"/>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4" name="Rectangle 502" descr="Dark horizontal"/>
            <p:cNvSpPr>
              <a:spLocks noChangeArrowheads="1"/>
            </p:cNvSpPr>
            <p:nvPr/>
          </p:nvSpPr>
          <p:spPr bwMode="auto">
            <a:xfrm>
              <a:off x="14073" y="13041"/>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5" name="Rectangle 503" descr="Narrow horizontal"/>
            <p:cNvSpPr>
              <a:spLocks noChangeArrowheads="1"/>
            </p:cNvSpPr>
            <p:nvPr/>
          </p:nvSpPr>
          <p:spPr bwMode="auto">
            <a:xfrm>
              <a:off x="12876" y="14996"/>
              <a:ext cx="2218" cy="47"/>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6" name="Rectangle 504" descr="Narrow horizontal"/>
            <p:cNvSpPr>
              <a:spLocks noChangeArrowheads="1"/>
            </p:cNvSpPr>
            <p:nvPr/>
          </p:nvSpPr>
          <p:spPr bwMode="auto">
            <a:xfrm>
              <a:off x="12390" y="15294"/>
              <a:ext cx="1428" cy="559"/>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7" name="Rectangle 505" descr="Dark horizontal"/>
            <p:cNvSpPr>
              <a:spLocks noChangeArrowheads="1"/>
            </p:cNvSpPr>
            <p:nvPr/>
          </p:nvSpPr>
          <p:spPr bwMode="auto">
            <a:xfrm>
              <a:off x="12390"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8" name="Rectangle 506" descr="Narrow horizontal"/>
            <p:cNvSpPr>
              <a:spLocks noChangeArrowheads="1"/>
            </p:cNvSpPr>
            <p:nvPr/>
          </p:nvSpPr>
          <p:spPr bwMode="auto">
            <a:xfrm>
              <a:off x="14022" y="15294"/>
              <a:ext cx="1428" cy="181"/>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69" name="Rectangle 507" descr="Dark horizontal"/>
            <p:cNvSpPr>
              <a:spLocks noChangeArrowheads="1"/>
            </p:cNvSpPr>
            <p:nvPr/>
          </p:nvSpPr>
          <p:spPr bwMode="auto">
            <a:xfrm>
              <a:off x="14022" y="15215"/>
              <a:ext cx="561" cy="52"/>
            </a:xfrm>
            <a:prstGeom prst="rect">
              <a:avLst/>
            </a:prstGeom>
            <a:pattFill prst="dkHorz">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0" name="Rectangle 509" descr="Narrow horizontal"/>
            <p:cNvSpPr>
              <a:spLocks noChangeArrowheads="1"/>
            </p:cNvSpPr>
            <p:nvPr/>
          </p:nvSpPr>
          <p:spPr bwMode="auto">
            <a:xfrm>
              <a:off x="14022" y="15539"/>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1" name="Rectangle 510"/>
            <p:cNvSpPr>
              <a:spLocks noChangeArrowheads="1"/>
            </p:cNvSpPr>
            <p:nvPr/>
          </p:nvSpPr>
          <p:spPr bwMode="auto">
            <a:xfrm>
              <a:off x="14379" y="15509"/>
              <a:ext cx="1122" cy="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2" name="Rectangle 512" descr="Narrow horizontal"/>
            <p:cNvSpPr>
              <a:spLocks noChangeArrowheads="1"/>
            </p:cNvSpPr>
            <p:nvPr/>
          </p:nvSpPr>
          <p:spPr bwMode="auto">
            <a:xfrm>
              <a:off x="14022" y="15733"/>
              <a:ext cx="1428" cy="123"/>
            </a:xfrm>
            <a:prstGeom prst="rect">
              <a:avLst/>
            </a:prstGeom>
            <a:pattFill prst="narHorz">
              <a:fgClr>
                <a:srgbClr val="003399"/>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3" name="Rectangle 513"/>
            <p:cNvSpPr>
              <a:spLocks noChangeArrowheads="1"/>
            </p:cNvSpPr>
            <p:nvPr/>
          </p:nvSpPr>
          <p:spPr bwMode="auto">
            <a:xfrm>
              <a:off x="14379" y="15701"/>
              <a:ext cx="1122" cy="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4" name="Line 525"/>
            <p:cNvSpPr>
              <a:spLocks noChangeShapeType="1"/>
            </p:cNvSpPr>
            <p:nvPr/>
          </p:nvSpPr>
          <p:spPr bwMode="auto">
            <a:xfrm flipV="1">
              <a:off x="12960"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5" name="Line 526"/>
            <p:cNvSpPr>
              <a:spLocks noChangeShapeType="1"/>
            </p:cNvSpPr>
            <p:nvPr/>
          </p:nvSpPr>
          <p:spPr bwMode="auto">
            <a:xfrm flipV="1">
              <a:off x="14592"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6" name="Line 527"/>
            <p:cNvSpPr>
              <a:spLocks noChangeShapeType="1"/>
            </p:cNvSpPr>
            <p:nvPr/>
          </p:nvSpPr>
          <p:spPr bwMode="auto">
            <a:xfrm flipH="1" flipV="1">
              <a:off x="12960" y="13680"/>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7" name="Line 528"/>
            <p:cNvSpPr>
              <a:spLocks noChangeShapeType="1"/>
            </p:cNvSpPr>
            <p:nvPr/>
          </p:nvSpPr>
          <p:spPr bwMode="auto">
            <a:xfrm flipH="1" flipV="1">
              <a:off x="14592" y="14592"/>
              <a:ext cx="336" cy="24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8" name="Rectangle 501" descr="75%"/>
            <p:cNvSpPr>
              <a:spLocks noChangeArrowheads="1"/>
            </p:cNvSpPr>
            <p:nvPr/>
          </p:nvSpPr>
          <p:spPr bwMode="auto">
            <a:xfrm>
              <a:off x="12384"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79" name="Rectangle 521" descr="75%"/>
            <p:cNvSpPr>
              <a:spLocks noChangeArrowheads="1"/>
            </p:cNvSpPr>
            <p:nvPr/>
          </p:nvSpPr>
          <p:spPr bwMode="auto">
            <a:xfrm>
              <a:off x="14832" y="13536"/>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0" name="Rectangle 522" descr="75%"/>
            <p:cNvSpPr>
              <a:spLocks noChangeArrowheads="1"/>
            </p:cNvSpPr>
            <p:nvPr/>
          </p:nvSpPr>
          <p:spPr bwMode="auto">
            <a:xfrm>
              <a:off x="12384"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1" name="Rectangle 523" descr="75%"/>
            <p:cNvSpPr>
              <a:spLocks noChangeArrowheads="1"/>
            </p:cNvSpPr>
            <p:nvPr/>
          </p:nvSpPr>
          <p:spPr bwMode="auto">
            <a:xfrm>
              <a:off x="14832" y="14694"/>
              <a:ext cx="660" cy="282"/>
            </a:xfrm>
            <a:prstGeom prst="rect">
              <a:avLst/>
            </a:prstGeom>
            <a:pattFill prst="pct75">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sp>
          <p:nvSpPr>
            <p:cNvPr id="1082" name="Rectangle 524" descr="80%"/>
            <p:cNvSpPr>
              <a:spLocks noChangeArrowheads="1"/>
            </p:cNvSpPr>
            <p:nvPr/>
          </p:nvSpPr>
          <p:spPr bwMode="auto">
            <a:xfrm>
              <a:off x="13104" y="13776"/>
              <a:ext cx="1680" cy="960"/>
            </a:xfrm>
            <a:prstGeom prst="rect">
              <a:avLst/>
            </a:prstGeom>
            <a:pattFill prst="pct80">
              <a:fgClr>
                <a:srgbClr val="000066"/>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a:latin typeface="Calibri" panose="020F0502020204030204" pitchFamily="34" charset="0"/>
                <a:ea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13453914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3546</TotalTime>
  <Words>1124</Words>
  <Application>Microsoft Office PowerPoint</Application>
  <PresentationFormat>Custom</PresentationFormat>
  <Paragraphs>58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Blank Presentation</vt:lpstr>
      <vt:lpstr>PowerPoint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Williams, Shannon J</cp:lastModifiedBy>
  <cp:revision>122</cp:revision>
  <cp:lastPrinted>2003-04-18T14:25:05Z</cp:lastPrinted>
  <dcterms:created xsi:type="dcterms:W3CDTF">2003-04-11T15:30:44Z</dcterms:created>
  <dcterms:modified xsi:type="dcterms:W3CDTF">2023-10-13T19:58:31Z</dcterms:modified>
</cp:coreProperties>
</file>