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6" r:id="rId5"/>
    <p:sldId id="265" r:id="rId6"/>
    <p:sldId id="266" r:id="rId7"/>
    <p:sldId id="267" r:id="rId8"/>
    <p:sldId id="263" r:id="rId9"/>
    <p:sldId id="268" r:id="rId10"/>
    <p:sldId id="269" r:id="rId11"/>
    <p:sldId id="270" r:id="rId12"/>
    <p:sldId id="271" r:id="rId13"/>
    <p:sldId id="264" r:id="rId14"/>
    <p:sldId id="272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F2C968-1BFF-DA29-2D78-FA8117708D13}" v="10" dt="2022-06-01T15:18:55.893"/>
    <p1510:client id="{8BD33953-2DC6-434F-239D-8E5EAEBE9975}" v="201" dt="2022-05-17T19:45:10.2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49" autoAdjust="0"/>
    <p:restoredTop sz="86420" autoAdjust="0"/>
  </p:normalViewPr>
  <p:slideViewPr>
    <p:cSldViewPr snapToGrid="0" snapToObjects="1">
      <p:cViewPr varScale="1">
        <p:scale>
          <a:sx n="94" d="100"/>
          <a:sy n="94" d="100"/>
        </p:scale>
        <p:origin x="318" y="9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10A40-55A1-F64B-AD00-D1BA026843BF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09F8B3-F804-B74E-973C-E92924E58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2957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E187F3-8FAA-3643-84EC-9FA0C76ECC58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AF2DC3-D8AE-B14F-AD83-15F529517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8913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Penn State Scranton</a:t>
            </a:r>
          </a:p>
          <a:p>
            <a:r>
              <a:rPr lang="en-US" dirty="0"/>
              <a:t>New Student Orientation</a:t>
            </a:r>
          </a:p>
          <a:p>
            <a:r>
              <a:rPr lang="en-US" dirty="0"/>
              <a:t>Summer 2022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F2DC3-D8AE-B14F-AD83-15F5295174F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212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Inspiration for this presentation concept taken from Nicole Eva, “Pecha Kucha It: Everything You Need to Know About the Library in Six Minutes and Forty Seconds,” </a:t>
            </a:r>
            <a:r>
              <a:rPr lang="en-US" i="1" dirty="0"/>
              <a:t>Planning Academic Library Orientations</a:t>
            </a:r>
            <a:r>
              <a:rPr lang="en-US" i="0" dirty="0"/>
              <a:t>, 2018. pp. 335-339.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F2DC3-D8AE-B14F-AD83-15F5295174F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890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114CD-78E4-7342-B18F-BF8CEC25B108}" type="datetime1">
              <a:rPr lang="en-US" smtClean="0"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https://</a:t>
            </a:r>
            <a:r>
              <a:rPr lang="en-US" dirty="0" err="1"/>
              <a:t>libraries.psu.edu</a:t>
            </a:r>
            <a:r>
              <a:rPr lang="en-US" dirty="0"/>
              <a:t>/</a:t>
            </a:r>
            <a:r>
              <a:rPr lang="en-US" dirty="0" err="1"/>
              <a:t>scranton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25CAF-B04A-5C44-8451-7A86437A9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832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74948-FCC8-B844-AA16-35663968DCE5}" type="datetime1">
              <a:rPr lang="en-US" smtClean="0"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https://libraries.psu.edu/scranton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25CAF-B04A-5C44-8451-7A86437A9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231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09265"/>
            <a:ext cx="2057400" cy="5216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09265"/>
            <a:ext cx="6019800" cy="52168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5EA2D-ED52-5045-B6A8-00B634BFB7F7}" type="datetime1">
              <a:rPr lang="en-US" smtClean="0"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https://libraries.psu.edu/scranton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25CAF-B04A-5C44-8451-7A86437A9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17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1DB3A-12D6-3546-AA72-7372EE68EBD7}" type="datetime1">
              <a:rPr lang="en-US" smtClean="0"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https://</a:t>
            </a:r>
            <a:r>
              <a:rPr lang="en-US" dirty="0" err="1"/>
              <a:t>libraries.psu.edu</a:t>
            </a:r>
            <a:r>
              <a:rPr lang="en-US" dirty="0"/>
              <a:t>/</a:t>
            </a:r>
            <a:r>
              <a:rPr lang="en-US" dirty="0" err="1"/>
              <a:t>scranton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25CAF-B04A-5C44-8451-7A86437A963E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7288F5-0965-E647-9703-0E4790E96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37600"/>
          <a:stretch/>
        </p:blipFill>
        <p:spPr>
          <a:xfrm>
            <a:off x="207714" y="185048"/>
            <a:ext cx="2293115" cy="143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57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C664-58CA-184D-8984-09FE3B4D5B2E}" type="datetime1">
              <a:rPr lang="en-US" smtClean="0"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https://libraries.psu.edu/scranton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25CAF-B04A-5C44-8451-7A86437A9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014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73748"/>
            <a:ext cx="4038600" cy="41524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73748"/>
            <a:ext cx="4038600" cy="41524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947F-880C-BA40-A786-870D68DB0FEF}" type="datetime1">
              <a:rPr lang="en-US" smtClean="0"/>
              <a:t>6/16/2022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https://libraries.psu.edu/scranton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25CAF-B04A-5C44-8451-7A86437A9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23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5535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95115"/>
            <a:ext cx="4040188" cy="38310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5535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295115"/>
            <a:ext cx="4041775" cy="38310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2E1F4-670F-214E-BDD1-8D6E031474D1}" type="datetime1">
              <a:rPr lang="en-US" smtClean="0"/>
              <a:t>6/16/2022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https://libraries.psu.edu/scranton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25CAF-B04A-5C44-8451-7A86437A9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23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2AA19-2B2A-F048-9387-7F5B15979333}" type="datetime1">
              <a:rPr lang="en-US" smtClean="0"/>
              <a:t>6/16/2022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https://libraries.psu.edu/scranton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25CAF-B04A-5C44-8451-7A86437A963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34864A-E675-A54E-BFDC-E75A2D844C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37600"/>
          <a:stretch/>
        </p:blipFill>
        <p:spPr>
          <a:xfrm>
            <a:off x="207714" y="185048"/>
            <a:ext cx="2293115" cy="143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971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3E323-13B7-CA4C-8A72-AEA54F948E41}" type="datetime1">
              <a:rPr lang="en-US" smtClean="0"/>
              <a:t>6/16/2022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https://libraries.psu.edu/scranton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25CAF-B04A-5C44-8451-7A86437A9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6837"/>
            <a:ext cx="3008313" cy="781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46838"/>
            <a:ext cx="5111750" cy="51793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28354"/>
            <a:ext cx="3008313" cy="439780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84A69-C17B-B047-AD84-5992D443ECF9}" type="datetime1">
              <a:rPr lang="en-US" smtClean="0"/>
              <a:t>6/16/2022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https://libraries.psu.edu/scranton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25CAF-B04A-5C44-8451-7A86437A9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75264" y="924293"/>
            <a:ext cx="6320448" cy="380328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FDC86-30F0-DF42-9E5C-6BCCD464FC34}" type="datetime1">
              <a:rPr lang="en-US" smtClean="0"/>
              <a:t>6/16/2022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https://libraries.psu.edu/scranton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25CAF-B04A-5C44-8451-7A86437A9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027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TTemp-straightlayered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307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11599"/>
            <a:ext cx="8229600" cy="4014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4F7F3-1D4A-964A-878F-D5A8A060DD66}" type="datetime1">
              <a:rPr lang="en-US" smtClean="0"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https://</a:t>
            </a:r>
            <a:r>
              <a:rPr lang="en-US" dirty="0" err="1"/>
              <a:t>libraries.psu.edu</a:t>
            </a:r>
            <a:r>
              <a:rPr lang="en-US" dirty="0"/>
              <a:t>/</a:t>
            </a:r>
            <a:r>
              <a:rPr lang="en-US" dirty="0" err="1"/>
              <a:t>scranton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25CAF-B04A-5C44-8451-7A86437A9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2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Penn State Scranton</a:t>
            </a:r>
          </a:p>
          <a:p>
            <a:r>
              <a:rPr lang="en-US" dirty="0"/>
              <a:t>New Student Orientation</a:t>
            </a:r>
          </a:p>
          <a:p>
            <a:r>
              <a:rPr lang="en-US" dirty="0"/>
              <a:t>Summer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https://libraries.psu.edu/scranton</a:t>
            </a:r>
            <a:endParaRPr lang="en-US" dirty="0"/>
          </a:p>
        </p:txBody>
      </p:sp>
      <p:pic>
        <p:nvPicPr>
          <p:cNvPr id="5" name="Picture 4" descr="10 things you should know about the penn state university libraries">
            <a:extLst>
              <a:ext uri="{FF2B5EF4-FFF2-40B4-BE49-F238E27FC236}">
                <a16:creationId xmlns:a16="http://schemas.microsoft.com/office/drawing/2014/main" id="{723C5C51-D3A5-5B49-B2E2-8332DBE62E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" r="-38" b="37600"/>
          <a:stretch/>
        </p:blipFill>
        <p:spPr>
          <a:xfrm>
            <a:off x="2291111" y="1070517"/>
            <a:ext cx="4762500" cy="2971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E27602-C394-C4F9-2AFC-D11EF5C458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-1470025"/>
            <a:ext cx="7772400" cy="147002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10 things you should know about the </a:t>
            </a:r>
            <a:r>
              <a:rPr lang="en-US" dirty="0" err="1"/>
              <a:t>penn</a:t>
            </a:r>
            <a:r>
              <a:rPr lang="en-US" dirty="0"/>
              <a:t> state library</a:t>
            </a:r>
          </a:p>
        </p:txBody>
      </p:sp>
    </p:spTree>
    <p:extLst>
      <p:ext uri="{BB962C8B-B14F-4D97-AF65-F5344CB8AC3E}">
        <p14:creationId xmlns:p14="http://schemas.microsoft.com/office/powerpoint/2010/main" val="3557205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6E90018-BA77-B04C-BF86-75B2E5620302}"/>
              </a:ext>
            </a:extLst>
          </p:cNvPr>
          <p:cNvSpPr txBox="1"/>
          <p:nvPr/>
        </p:nvSpPr>
        <p:spPr>
          <a:xfrm>
            <a:off x="1690198" y="1635105"/>
            <a:ext cx="6116700" cy="9450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dirty="0">
                <a:latin typeface="Candara"/>
              </a:rPr>
              <a:t>One of the campus's three printers is located in the library building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3CF8C2-F159-5E42-B1A2-F117F7F40A68}"/>
              </a:ext>
            </a:extLst>
          </p:cNvPr>
          <p:cNvSpPr txBox="1"/>
          <p:nvPr/>
        </p:nvSpPr>
        <p:spPr>
          <a:xfrm>
            <a:off x="3202259" y="190451"/>
            <a:ext cx="3008970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8800" b="1" dirty="0"/>
              <a:t>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B743E0-DF3F-6D45-B3EB-A34EF39EE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6157" y="3046066"/>
            <a:ext cx="3574546" cy="32953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0ED9FC-F603-688A-7240-B7F7B5762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printers</a:t>
            </a:r>
          </a:p>
        </p:txBody>
      </p:sp>
    </p:spTree>
    <p:extLst>
      <p:ext uri="{BB962C8B-B14F-4D97-AF65-F5344CB8AC3E}">
        <p14:creationId xmlns:p14="http://schemas.microsoft.com/office/powerpoint/2010/main" val="144941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6E90018-BA77-B04C-BF86-75B2E5620302}"/>
              </a:ext>
            </a:extLst>
          </p:cNvPr>
          <p:cNvSpPr txBox="1"/>
          <p:nvPr/>
        </p:nvSpPr>
        <p:spPr>
          <a:xfrm>
            <a:off x="836342" y="1668226"/>
            <a:ext cx="8068836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dirty="0"/>
              <a:t>We have helpful library staff who want you to succeed, and provide research assistance via text, chat, phone, email, and in-person consultations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3CF8C2-F159-5E42-B1A2-F117F7F40A68}"/>
              </a:ext>
            </a:extLst>
          </p:cNvPr>
          <p:cNvSpPr txBox="1"/>
          <p:nvPr/>
        </p:nvSpPr>
        <p:spPr>
          <a:xfrm>
            <a:off x="3202259" y="190451"/>
            <a:ext cx="3008970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8800" b="1" dirty="0"/>
              <a:t>10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9B7B4CF-5597-59A3-549F-DDB59BE9C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6549" y="3220200"/>
            <a:ext cx="4077611" cy="305273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A4FDBBC-9B5B-9425-09E5-9FBC2F4E5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Our staff</a:t>
            </a:r>
          </a:p>
        </p:txBody>
      </p:sp>
    </p:spTree>
    <p:extLst>
      <p:ext uri="{BB962C8B-B14F-4D97-AF65-F5344CB8AC3E}">
        <p14:creationId xmlns:p14="http://schemas.microsoft.com/office/powerpoint/2010/main" val="3322116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6E90018-BA77-B04C-BF86-75B2E5620302}"/>
              </a:ext>
            </a:extLst>
          </p:cNvPr>
          <p:cNvSpPr txBox="1"/>
          <p:nvPr/>
        </p:nvSpPr>
        <p:spPr>
          <a:xfrm>
            <a:off x="753636" y="1637001"/>
            <a:ext cx="79062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We have laptops, scientific calculators, portable chargers, noise-canceling headphones, and even a skeleton you can borrow.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3CF8C2-F159-5E42-B1A2-F117F7F40A68}"/>
              </a:ext>
            </a:extLst>
          </p:cNvPr>
          <p:cNvSpPr txBox="1"/>
          <p:nvPr/>
        </p:nvSpPr>
        <p:spPr>
          <a:xfrm>
            <a:off x="3202259" y="190451"/>
            <a:ext cx="3008970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8800" b="1" dirty="0"/>
              <a:t>1</a:t>
            </a:r>
          </a:p>
        </p:txBody>
      </p:sp>
      <p:pic>
        <p:nvPicPr>
          <p:cNvPr id="6" name="Picture 5" descr="plastic skeleton wearing a hat">
            <a:extLst>
              <a:ext uri="{FF2B5EF4-FFF2-40B4-BE49-F238E27FC236}">
                <a16:creationId xmlns:a16="http://schemas.microsoft.com/office/drawing/2014/main" id="{1B8DD950-C3C2-9B4B-8C6C-6CAE7509E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838" y="3021995"/>
            <a:ext cx="2503849" cy="3341435"/>
          </a:xfrm>
          <a:prstGeom prst="rect">
            <a:avLst/>
          </a:prstGeom>
        </p:spPr>
      </p:pic>
      <p:pic>
        <p:nvPicPr>
          <p:cNvPr id="2" name="Picture 1" descr="student looking at a piece of paper in the library">
            <a:extLst>
              <a:ext uri="{FF2B5EF4-FFF2-40B4-BE49-F238E27FC236}">
                <a16:creationId xmlns:a16="http://schemas.microsoft.com/office/drawing/2014/main" id="{B42CAB78-8161-8142-B549-E2BD14320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3889" y="3021996"/>
            <a:ext cx="2506076" cy="33414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C9962F-F817-EA44-BC9E-429CF504C745}"/>
              </a:ext>
            </a:extLst>
          </p:cNvPr>
          <p:cNvSpPr txBox="1"/>
          <p:nvPr/>
        </p:nvSpPr>
        <p:spPr>
          <a:xfrm>
            <a:off x="1988635" y="6363430"/>
            <a:ext cx="60105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 students named our skeleton. Meet Sherlock Bones!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7F4935B-527C-CC9E-7F5F-72CF72F03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Equipment available in the library</a:t>
            </a:r>
          </a:p>
        </p:txBody>
      </p:sp>
    </p:spTree>
    <p:extLst>
      <p:ext uri="{BB962C8B-B14F-4D97-AF65-F5344CB8AC3E}">
        <p14:creationId xmlns:p14="http://schemas.microsoft.com/office/powerpoint/2010/main" val="2297723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6E90018-BA77-B04C-BF86-75B2E5620302}"/>
              </a:ext>
            </a:extLst>
          </p:cNvPr>
          <p:cNvSpPr txBox="1"/>
          <p:nvPr/>
        </p:nvSpPr>
        <p:spPr>
          <a:xfrm>
            <a:off x="1226635" y="1616927"/>
            <a:ext cx="71256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We have copies of many textbooks available to borrow for 2-hour in-library use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3CF8C2-F159-5E42-B1A2-F117F7F40A68}"/>
              </a:ext>
            </a:extLst>
          </p:cNvPr>
          <p:cNvSpPr txBox="1"/>
          <p:nvPr/>
        </p:nvSpPr>
        <p:spPr>
          <a:xfrm>
            <a:off x="3202259" y="190451"/>
            <a:ext cx="3008970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8800" b="1" dirty="0"/>
              <a:t>2</a:t>
            </a:r>
          </a:p>
        </p:txBody>
      </p:sp>
      <p:pic>
        <p:nvPicPr>
          <p:cNvPr id="3" name="Picture 2" descr="the bedford guide for college writers book cover">
            <a:extLst>
              <a:ext uri="{FF2B5EF4-FFF2-40B4-BE49-F238E27FC236}">
                <a16:creationId xmlns:a16="http://schemas.microsoft.com/office/drawing/2014/main" id="{8EFB664D-555B-3344-AC77-6876D0E8F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8517" y="2571034"/>
            <a:ext cx="3296453" cy="4265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7CA2E5-D8D3-FA6D-7521-7DF6CB47A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Textbooks available</a:t>
            </a:r>
          </a:p>
        </p:txBody>
      </p:sp>
    </p:spTree>
    <p:extLst>
      <p:ext uri="{BB962C8B-B14F-4D97-AF65-F5344CB8AC3E}">
        <p14:creationId xmlns:p14="http://schemas.microsoft.com/office/powerpoint/2010/main" val="4248990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6E90018-BA77-B04C-BF86-75B2E5620302}"/>
              </a:ext>
            </a:extLst>
          </p:cNvPr>
          <p:cNvSpPr txBox="1"/>
          <p:nvPr/>
        </p:nvSpPr>
        <p:spPr>
          <a:xfrm>
            <a:off x="1226635" y="1616927"/>
            <a:ext cx="71256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Most high quality, scholarly information is not available for free on the Internet, but it is through the library’s website!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3CF8C2-F159-5E42-B1A2-F117F7F40A68}"/>
              </a:ext>
            </a:extLst>
          </p:cNvPr>
          <p:cNvSpPr txBox="1"/>
          <p:nvPr/>
        </p:nvSpPr>
        <p:spPr>
          <a:xfrm>
            <a:off x="3202259" y="190451"/>
            <a:ext cx="3008970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8800" b="1" dirty="0"/>
              <a:t>3</a:t>
            </a:r>
          </a:p>
        </p:txBody>
      </p:sp>
      <p:pic>
        <p:nvPicPr>
          <p:cNvPr id="7" name="Picture 6" descr="an image e of an owl wearing headphones and working on a laptop">
            <a:extLst>
              <a:ext uri="{FF2B5EF4-FFF2-40B4-BE49-F238E27FC236}">
                <a16:creationId xmlns:a16="http://schemas.microsoft.com/office/drawing/2014/main" id="{6DAB5A9E-8F7B-324B-97AD-0B22AB067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035" y="3248374"/>
            <a:ext cx="5296829" cy="3520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62FD4E-CE84-65C7-4ECF-E4DE862D6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Scholarly information</a:t>
            </a:r>
          </a:p>
        </p:txBody>
      </p:sp>
    </p:spTree>
    <p:extLst>
      <p:ext uri="{BB962C8B-B14F-4D97-AF65-F5344CB8AC3E}">
        <p14:creationId xmlns:p14="http://schemas.microsoft.com/office/powerpoint/2010/main" val="1977242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student writing on white board in the middle of the library">
            <a:extLst>
              <a:ext uri="{FF2B5EF4-FFF2-40B4-BE49-F238E27FC236}">
                <a16:creationId xmlns:a16="http://schemas.microsoft.com/office/drawing/2014/main" id="{0BFE0255-B609-1948-BB31-363560AADB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9789" y="2666013"/>
            <a:ext cx="5407283" cy="405546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E90018-BA77-B04C-BF86-75B2E5620302}"/>
              </a:ext>
            </a:extLst>
          </p:cNvPr>
          <p:cNvSpPr txBox="1"/>
          <p:nvPr/>
        </p:nvSpPr>
        <p:spPr>
          <a:xfrm>
            <a:off x="2121947" y="1635105"/>
            <a:ext cx="5380454" cy="9450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dirty="0">
                <a:latin typeface="Candara"/>
              </a:rPr>
              <a:t>We have great study spaces, including group study rooms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3CF8C2-F159-5E42-B1A2-F117F7F40A68}"/>
              </a:ext>
            </a:extLst>
          </p:cNvPr>
          <p:cNvSpPr txBox="1"/>
          <p:nvPr/>
        </p:nvSpPr>
        <p:spPr>
          <a:xfrm>
            <a:off x="3202259" y="190451"/>
            <a:ext cx="3008970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8800" b="1" dirty="0"/>
              <a:t>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634673-5654-CC09-93AE-B051D3A5C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Study spaces</a:t>
            </a:r>
          </a:p>
        </p:txBody>
      </p:sp>
    </p:spTree>
    <p:extLst>
      <p:ext uri="{BB962C8B-B14F-4D97-AF65-F5344CB8AC3E}">
        <p14:creationId xmlns:p14="http://schemas.microsoft.com/office/powerpoint/2010/main" val="2199396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6E90018-BA77-B04C-BF86-75B2E5620302}"/>
              </a:ext>
            </a:extLst>
          </p:cNvPr>
          <p:cNvSpPr txBox="1"/>
          <p:nvPr/>
        </p:nvSpPr>
        <p:spPr>
          <a:xfrm>
            <a:off x="1226635" y="1616927"/>
            <a:ext cx="71256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We are online 24/7 with electronic journal articles and e-books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3CF8C2-F159-5E42-B1A2-F117F7F40A68}"/>
              </a:ext>
            </a:extLst>
          </p:cNvPr>
          <p:cNvSpPr txBox="1"/>
          <p:nvPr/>
        </p:nvSpPr>
        <p:spPr>
          <a:xfrm>
            <a:off x="3202259" y="190451"/>
            <a:ext cx="3008970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8800" b="1" dirty="0"/>
              <a:t>5</a:t>
            </a:r>
          </a:p>
        </p:txBody>
      </p:sp>
      <p:pic>
        <p:nvPicPr>
          <p:cNvPr id="7" name="Picture 6" descr="owl reading a book to baby owls sleeping on a crescent moon surrounded by stars">
            <a:extLst>
              <a:ext uri="{FF2B5EF4-FFF2-40B4-BE49-F238E27FC236}">
                <a16:creationId xmlns:a16="http://schemas.microsoft.com/office/drawing/2014/main" id="{3E2CC7FD-6D51-CA4E-B621-5400E4837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091" y="3219749"/>
            <a:ext cx="4956717" cy="34988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ECF9A0-A5E6-1DF0-779D-2721D8320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Electronic journals online 24/7</a:t>
            </a:r>
          </a:p>
        </p:txBody>
      </p:sp>
    </p:spTree>
    <p:extLst>
      <p:ext uri="{BB962C8B-B14F-4D97-AF65-F5344CB8AC3E}">
        <p14:creationId xmlns:p14="http://schemas.microsoft.com/office/powerpoint/2010/main" val="2924393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6E90018-BA77-B04C-BF86-75B2E5620302}"/>
              </a:ext>
            </a:extLst>
          </p:cNvPr>
          <p:cNvSpPr txBox="1"/>
          <p:nvPr/>
        </p:nvSpPr>
        <p:spPr>
          <a:xfrm>
            <a:off x="1226634" y="1616927"/>
            <a:ext cx="73486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We also want you to find time to relax. We have DVDs, popular books, and current magazines.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3CF8C2-F159-5E42-B1A2-F117F7F40A68}"/>
              </a:ext>
            </a:extLst>
          </p:cNvPr>
          <p:cNvSpPr txBox="1"/>
          <p:nvPr/>
        </p:nvSpPr>
        <p:spPr>
          <a:xfrm>
            <a:off x="3202259" y="190451"/>
            <a:ext cx="3008970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8800" b="1" dirty="0"/>
              <a:t>6</a:t>
            </a:r>
          </a:p>
        </p:txBody>
      </p:sp>
      <p:pic>
        <p:nvPicPr>
          <p:cNvPr id="4" name="Picture 3" descr="the spine of 10 DVD covers lined up on a bookshelf">
            <a:extLst>
              <a:ext uri="{FF2B5EF4-FFF2-40B4-BE49-F238E27FC236}">
                <a16:creationId xmlns:a16="http://schemas.microsoft.com/office/drawing/2014/main" id="{5A0401B8-6307-8C4B-81C8-0D7DB6D55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639" y="2634475"/>
            <a:ext cx="5631366" cy="42235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88876C-5694-14B0-4860-7BDC35AC4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DVD Books and magazines</a:t>
            </a:r>
          </a:p>
        </p:txBody>
      </p:sp>
    </p:spTree>
    <p:extLst>
      <p:ext uri="{BB962C8B-B14F-4D97-AF65-F5344CB8AC3E}">
        <p14:creationId xmlns:p14="http://schemas.microsoft.com/office/powerpoint/2010/main" val="72356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6E90018-BA77-B04C-BF86-75B2E5620302}"/>
              </a:ext>
            </a:extLst>
          </p:cNvPr>
          <p:cNvSpPr txBox="1"/>
          <p:nvPr/>
        </p:nvSpPr>
        <p:spPr>
          <a:xfrm>
            <a:off x="1226634" y="1616927"/>
            <a:ext cx="73486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Experimentation is important for learning. That’s why we have a 3D printer for you to test out your new ideas.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3CF8C2-F159-5E42-B1A2-F117F7F40A68}"/>
              </a:ext>
            </a:extLst>
          </p:cNvPr>
          <p:cNvSpPr txBox="1"/>
          <p:nvPr/>
        </p:nvSpPr>
        <p:spPr>
          <a:xfrm>
            <a:off x="3202259" y="190451"/>
            <a:ext cx="3008970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8800" b="1" dirty="0"/>
              <a:t>7</a:t>
            </a:r>
          </a:p>
        </p:txBody>
      </p:sp>
      <p:pic>
        <p:nvPicPr>
          <p:cNvPr id="6" name="Picture 5" descr="a three d printer">
            <a:extLst>
              <a:ext uri="{FF2B5EF4-FFF2-40B4-BE49-F238E27FC236}">
                <a16:creationId xmlns:a16="http://schemas.microsoft.com/office/drawing/2014/main" id="{7CEB2DD1-6E73-DB4B-88C3-B73347A3C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0157" y="2854464"/>
            <a:ext cx="2453843" cy="3529861"/>
          </a:xfrm>
          <a:prstGeom prst="rect">
            <a:avLst/>
          </a:prstGeom>
        </p:spPr>
      </p:pic>
      <p:pic>
        <p:nvPicPr>
          <p:cNvPr id="2" name="Picture 1" descr="4 different white walruses printed on a 3 d printer">
            <a:extLst>
              <a:ext uri="{FF2B5EF4-FFF2-40B4-BE49-F238E27FC236}">
                <a16:creationId xmlns:a16="http://schemas.microsoft.com/office/drawing/2014/main" id="{A0DA977A-6829-6841-9336-3E6A9A3DF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4139" y="3098007"/>
            <a:ext cx="2442605" cy="1831954"/>
          </a:xfrm>
          <a:prstGeom prst="rect">
            <a:avLst/>
          </a:prstGeom>
        </p:spPr>
      </p:pic>
      <p:pic>
        <p:nvPicPr>
          <p:cNvPr id="7" name="Picture 6" descr="5 white skulls that were printed on a 3 d printer">
            <a:extLst>
              <a:ext uri="{FF2B5EF4-FFF2-40B4-BE49-F238E27FC236}">
                <a16:creationId xmlns:a16="http://schemas.microsoft.com/office/drawing/2014/main" id="{ADB9C55C-61B9-F74A-98DD-4DAD890E44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138" b="27155"/>
          <a:stretch/>
        </p:blipFill>
        <p:spPr>
          <a:xfrm>
            <a:off x="422800" y="5026046"/>
            <a:ext cx="6122391" cy="145593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DD6CFDC-EA7B-21FB-6EFF-7D7178484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3-D printer</a:t>
            </a:r>
          </a:p>
        </p:txBody>
      </p:sp>
    </p:spTree>
    <p:extLst>
      <p:ext uri="{BB962C8B-B14F-4D97-AF65-F5344CB8AC3E}">
        <p14:creationId xmlns:p14="http://schemas.microsoft.com/office/powerpoint/2010/main" val="1808650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6E90018-BA77-B04C-BF86-75B2E5620302}"/>
              </a:ext>
            </a:extLst>
          </p:cNvPr>
          <p:cNvSpPr txBox="1"/>
          <p:nvPr/>
        </p:nvSpPr>
        <p:spPr>
          <a:xfrm>
            <a:off x="1226634" y="1616927"/>
            <a:ext cx="73486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Yes, we have books, too. Reference, scholarly, and leisure reading. And if we don’t have what you’re looking for on campus, we can usually have it in Scranton within 2 days!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3CF8C2-F159-5E42-B1A2-F117F7F40A68}"/>
              </a:ext>
            </a:extLst>
          </p:cNvPr>
          <p:cNvSpPr txBox="1"/>
          <p:nvPr/>
        </p:nvSpPr>
        <p:spPr>
          <a:xfrm>
            <a:off x="3202259" y="190451"/>
            <a:ext cx="3008970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8800" b="1" dirty="0"/>
              <a:t>8</a:t>
            </a:r>
          </a:p>
        </p:txBody>
      </p:sp>
      <p:pic>
        <p:nvPicPr>
          <p:cNvPr id="3" name="Picture 2" descr="a stack of books">
            <a:extLst>
              <a:ext uri="{FF2B5EF4-FFF2-40B4-BE49-F238E27FC236}">
                <a16:creationId xmlns:a16="http://schemas.microsoft.com/office/drawing/2014/main" id="{4BA02937-4A4B-964E-9663-420B655E4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126" y="3432809"/>
            <a:ext cx="3443667" cy="34069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253A10-4986-2541-530F-84D10CCFA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Books for leisure reading</a:t>
            </a:r>
          </a:p>
        </p:txBody>
      </p:sp>
    </p:spTree>
    <p:extLst>
      <p:ext uri="{BB962C8B-B14F-4D97-AF65-F5344CB8AC3E}">
        <p14:creationId xmlns:p14="http://schemas.microsoft.com/office/powerpoint/2010/main" val="21077049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fd89de-7f64-43ea-abc4-418e929b76bc" xsi:nil="true"/>
    <lcf76f155ced4ddcb4097134ff3c332f xmlns="c6e848ee-a7d0-44a8-b664-c91dc2b7d1b6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72D2F10E75444AAEBC895418425D68" ma:contentTypeVersion="16" ma:contentTypeDescription="Create a new document." ma:contentTypeScope="" ma:versionID="740882ef578c44897c580f4045290212">
  <xsd:schema xmlns:xsd="http://www.w3.org/2001/XMLSchema" xmlns:xs="http://www.w3.org/2001/XMLSchema" xmlns:p="http://schemas.microsoft.com/office/2006/metadata/properties" xmlns:ns2="c6e848ee-a7d0-44a8-b664-c91dc2b7d1b6" xmlns:ns3="c0fd89de-7f64-43ea-abc4-418e929b76bc" targetNamespace="http://schemas.microsoft.com/office/2006/metadata/properties" ma:root="true" ma:fieldsID="dc0b0c2996b44e9d4e8b287ac4e53b4b" ns2:_="" ns3:_="">
    <xsd:import namespace="c6e848ee-a7d0-44a8-b664-c91dc2b7d1b6"/>
    <xsd:import namespace="c0fd89de-7f64-43ea-abc4-418e929b76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e848ee-a7d0-44a8-b664-c91dc2b7d1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8b28469-8996-4088-bd89-44d87d6385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fd89de-7f64-43ea-abc4-418e929b76b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392f80d-a42f-423b-99fa-74b128eea360}" ma:internalName="TaxCatchAll" ma:showField="CatchAllData" ma:web="c0fd89de-7f64-43ea-abc4-418e929b76b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17372C6-B0FF-406A-B3C8-DFECCCB55AE7}">
  <ds:schemaRefs>
    <ds:schemaRef ds:uri="http://schemas.microsoft.com/office/2006/metadata/properties"/>
    <ds:schemaRef ds:uri="http://schemas.microsoft.com/office/infopath/2007/PartnerControls"/>
    <ds:schemaRef ds:uri="c0fd89de-7f64-43ea-abc4-418e929b76bc"/>
    <ds:schemaRef ds:uri="c6e848ee-a7d0-44a8-b664-c91dc2b7d1b6"/>
  </ds:schemaRefs>
</ds:datastoreItem>
</file>

<file path=customXml/itemProps2.xml><?xml version="1.0" encoding="utf-8"?>
<ds:datastoreItem xmlns:ds="http://schemas.openxmlformats.org/officeDocument/2006/customXml" ds:itemID="{F4B5C59D-B495-4663-B73D-AFE92C8533A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80B39CD-AFC4-47DE-BC96-F0A96F1F18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6e848ee-a7d0-44a8-b664-c91dc2b7d1b6"/>
    <ds:schemaRef ds:uri="c0fd89de-7f64-43ea-abc4-418e929b76b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2992</TotalTime>
  <Words>324</Words>
  <Application>Microsoft Office PowerPoint</Application>
  <PresentationFormat>On-screen Show (4:3)</PresentationFormat>
  <Paragraphs>42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Candara</vt:lpstr>
      <vt:lpstr>Franklin Gothic Book</vt:lpstr>
      <vt:lpstr>Franklin Gothic Medium</vt:lpstr>
      <vt:lpstr>Office Theme</vt:lpstr>
      <vt:lpstr>10 things you should know about the penn state library</vt:lpstr>
      <vt:lpstr>Equipment available in the library</vt:lpstr>
      <vt:lpstr>Textbooks available</vt:lpstr>
      <vt:lpstr>Scholarly information</vt:lpstr>
      <vt:lpstr>Study spaces</vt:lpstr>
      <vt:lpstr>Electronic journals online 24/7</vt:lpstr>
      <vt:lpstr>DVD Books and magazines</vt:lpstr>
      <vt:lpstr>3-D printer</vt:lpstr>
      <vt:lpstr>Books for leisure reading</vt:lpstr>
      <vt:lpstr>printers</vt:lpstr>
      <vt:lpstr>Our staff</vt:lpstr>
    </vt:vector>
  </TitlesOfParts>
  <Company>Penn State University Libraries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Wilson Hutton</dc:creator>
  <cp:lastModifiedBy>Williams, Shannon J</cp:lastModifiedBy>
  <cp:revision>67</cp:revision>
  <dcterms:created xsi:type="dcterms:W3CDTF">2015-10-01T13:29:09Z</dcterms:created>
  <dcterms:modified xsi:type="dcterms:W3CDTF">2022-06-16T19:14:56Z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0x010100AE72D2F10E75444AAEBC895418425D68</vt:lpwstr>
  </property>
</Properties>
</file>